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70" r:id="rId2"/>
    <p:sldId id="323" r:id="rId3"/>
    <p:sldId id="324" r:id="rId4"/>
    <p:sldId id="316" r:id="rId5"/>
    <p:sldId id="325" r:id="rId6"/>
    <p:sldId id="326" r:id="rId7"/>
    <p:sldId id="332" r:id="rId8"/>
    <p:sldId id="328" r:id="rId9"/>
    <p:sldId id="327" r:id="rId10"/>
    <p:sldId id="280" r:id="rId11"/>
    <p:sldId id="297" r:id="rId12"/>
    <p:sldId id="329" r:id="rId13"/>
    <p:sldId id="334" r:id="rId14"/>
    <p:sldId id="301" r:id="rId15"/>
    <p:sldId id="335" r:id="rId16"/>
    <p:sldId id="306" r:id="rId17"/>
    <p:sldId id="331" r:id="rId18"/>
    <p:sldId id="294" r:id="rId19"/>
    <p:sldId id="333" r:id="rId20"/>
    <p:sldId id="295" r:id="rId2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343"/>
    <a:srgbClr val="9900CC"/>
    <a:srgbClr val="CC00CC"/>
    <a:srgbClr val="F2F2F2"/>
    <a:srgbClr val="FFFFFF"/>
    <a:srgbClr val="FF7C80"/>
    <a:srgbClr val="D9D9D9"/>
    <a:srgbClr val="FF0000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2" autoAdjust="0"/>
    <p:restoredTop sz="94660"/>
  </p:normalViewPr>
  <p:slideViewPr>
    <p:cSldViewPr>
      <p:cViewPr varScale="1">
        <p:scale>
          <a:sx n="82" d="100"/>
          <a:sy n="82" d="100"/>
        </p:scale>
        <p:origin x="148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1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1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BFAB1D68-9555-41B4-B024-F71A56FA2110}" type="datetimeFigureOut">
              <a:rPr lang="zh-TW" altLang="en-US" smtClean="0"/>
              <a:t>2024/8/12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1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1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5AD58633-15EB-4ED9-B041-D1D8A5583F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624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6FFE5EEA-7EE4-4AD7-9C2C-361ED77B0480}" type="datetimeFigureOut">
              <a:rPr lang="zh-TW" altLang="en-US" smtClean="0"/>
              <a:t>2024/8/12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3" rIns="91427" bIns="4571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27" tIns="45713" rIns="91427" bIns="45713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9" y="9428163"/>
            <a:ext cx="2946400" cy="496887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5414C983-4AC1-4724-B425-801331A53C9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167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611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4625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4330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939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0454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567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2734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6737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41294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937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31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4543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82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261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5271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212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0091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3000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2187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4C983-4AC1-4724-B425-801331A53C9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065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491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275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6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763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638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123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202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598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128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301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388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36940-1D18-476F-9B1B-2203E000C188}" type="datetimeFigureOut">
              <a:rPr lang="zh-TW" altLang="en-US" smtClean="0"/>
              <a:pPr/>
              <a:t>2024/8/12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7586B-F3EC-45DF-9CED-0B64C20FFE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4689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ouse.nfu.edu.tw/CCU" TargetMode="Externa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tudaffbh.ccu.edu.tw/files/11-1002-210.php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17" y="-27840"/>
            <a:ext cx="9189266" cy="692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直線接點 4"/>
          <p:cNvSpPr/>
          <p:nvPr/>
        </p:nvSpPr>
        <p:spPr>
          <a:xfrm>
            <a:off x="4800111" y="2697602"/>
            <a:ext cx="3745677" cy="26711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2542"/>
                </a:lnTo>
                <a:lnTo>
                  <a:pt x="3514524" y="202542"/>
                </a:lnTo>
                <a:lnTo>
                  <a:pt x="3514524" y="267118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73" name="直線接點 5"/>
          <p:cNvSpPr/>
          <p:nvPr/>
        </p:nvSpPr>
        <p:spPr>
          <a:xfrm>
            <a:off x="4800110" y="2679729"/>
            <a:ext cx="2845511" cy="27605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11479"/>
                </a:lnTo>
                <a:lnTo>
                  <a:pt x="2614357" y="211479"/>
                </a:lnTo>
                <a:lnTo>
                  <a:pt x="2614357" y="276055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74" name="直線接點 6"/>
          <p:cNvSpPr/>
          <p:nvPr/>
        </p:nvSpPr>
        <p:spPr>
          <a:xfrm>
            <a:off x="4800112" y="2688665"/>
            <a:ext cx="1711234" cy="27436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9793"/>
                </a:lnTo>
                <a:lnTo>
                  <a:pt x="1711234" y="209793"/>
                </a:lnTo>
                <a:lnTo>
                  <a:pt x="1711234" y="274369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75" name="直線接點 7"/>
          <p:cNvSpPr/>
          <p:nvPr/>
        </p:nvSpPr>
        <p:spPr>
          <a:xfrm>
            <a:off x="4800111" y="2688043"/>
            <a:ext cx="899637" cy="26913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4556"/>
                </a:lnTo>
                <a:lnTo>
                  <a:pt x="899637" y="204556"/>
                </a:lnTo>
                <a:lnTo>
                  <a:pt x="899637" y="269132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76" name="直線接點 8"/>
          <p:cNvSpPr/>
          <p:nvPr/>
        </p:nvSpPr>
        <p:spPr>
          <a:xfrm>
            <a:off x="4754392" y="2688665"/>
            <a:ext cx="91440" cy="27236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07792"/>
                </a:lnTo>
                <a:lnTo>
                  <a:pt x="88687" y="207792"/>
                </a:lnTo>
                <a:lnTo>
                  <a:pt x="88687" y="272368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77" name="直線接點 9"/>
          <p:cNvSpPr/>
          <p:nvPr/>
        </p:nvSpPr>
        <p:spPr>
          <a:xfrm>
            <a:off x="3982534" y="2688665"/>
            <a:ext cx="817577" cy="27372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17577" y="0"/>
                </a:moveTo>
                <a:lnTo>
                  <a:pt x="817577" y="209146"/>
                </a:lnTo>
                <a:lnTo>
                  <a:pt x="0" y="209146"/>
                </a:lnTo>
                <a:lnTo>
                  <a:pt x="0" y="273723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78" name="直線接點 10"/>
          <p:cNvSpPr/>
          <p:nvPr/>
        </p:nvSpPr>
        <p:spPr>
          <a:xfrm>
            <a:off x="3137157" y="2688665"/>
            <a:ext cx="1662955" cy="2841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662955" y="0"/>
                </a:moveTo>
                <a:lnTo>
                  <a:pt x="1662955" y="219535"/>
                </a:lnTo>
                <a:lnTo>
                  <a:pt x="0" y="219535"/>
                </a:lnTo>
                <a:lnTo>
                  <a:pt x="0" y="284111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80" name="直線接點 12"/>
          <p:cNvSpPr/>
          <p:nvPr/>
        </p:nvSpPr>
        <p:spPr>
          <a:xfrm>
            <a:off x="1410662" y="2697602"/>
            <a:ext cx="3167022" cy="27372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404742" y="0"/>
                </a:moveTo>
                <a:lnTo>
                  <a:pt x="3404742" y="209146"/>
                </a:lnTo>
                <a:lnTo>
                  <a:pt x="0" y="209146"/>
                </a:lnTo>
                <a:lnTo>
                  <a:pt x="0" y="273723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81" name="直線接點 13"/>
          <p:cNvSpPr/>
          <p:nvPr/>
        </p:nvSpPr>
        <p:spPr>
          <a:xfrm>
            <a:off x="610998" y="2697166"/>
            <a:ext cx="3572684" cy="27930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189112" y="0"/>
                </a:moveTo>
                <a:lnTo>
                  <a:pt x="4189112" y="214724"/>
                </a:lnTo>
                <a:lnTo>
                  <a:pt x="0" y="214724"/>
                </a:lnTo>
                <a:lnTo>
                  <a:pt x="0" y="279300"/>
                </a:lnTo>
              </a:path>
            </a:pathLst>
          </a:custGeom>
          <a:noFill/>
          <a:ln w="12700" cap="flat" cmpd="sng" algn="ctr">
            <a:solidFill>
              <a:srgbClr val="78828C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82" name="圓角矩形 81"/>
          <p:cNvSpPr/>
          <p:nvPr/>
        </p:nvSpPr>
        <p:spPr>
          <a:xfrm>
            <a:off x="1046833" y="2986382"/>
            <a:ext cx="586257" cy="1893994"/>
          </a:xfrm>
          <a:prstGeom prst="roundRect">
            <a:avLst>
              <a:gd name="adj" fmla="val 10000"/>
            </a:avLst>
          </a:prstGeom>
          <a:solidFill>
            <a:srgbClr val="64C8B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83" name="群組 82"/>
          <p:cNvGrpSpPr/>
          <p:nvPr/>
        </p:nvGrpSpPr>
        <p:grpSpPr>
          <a:xfrm>
            <a:off x="476558" y="3067060"/>
            <a:ext cx="1215084" cy="1938401"/>
            <a:chOff x="-97815" y="3104431"/>
            <a:chExt cx="1648070" cy="453693"/>
          </a:xfrm>
        </p:grpSpPr>
        <p:sp>
          <p:nvSpPr>
            <p:cNvPr id="116" name="圓角矩形 115"/>
            <p:cNvSpPr/>
            <p:nvPr/>
          </p:nvSpPr>
          <p:spPr>
            <a:xfrm>
              <a:off x="853182" y="3104431"/>
              <a:ext cx="697073" cy="453693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17" name="圓角矩形 16"/>
            <p:cNvSpPr/>
            <p:nvPr/>
          </p:nvSpPr>
          <p:spPr>
            <a:xfrm>
              <a:off x="-97815" y="3116034"/>
              <a:ext cx="459289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學雜費減免</a:t>
              </a:r>
            </a:p>
          </p:txBody>
        </p:sp>
      </p:grpSp>
      <p:sp>
        <p:nvSpPr>
          <p:cNvPr id="84" name="圓角矩形 83"/>
          <p:cNvSpPr/>
          <p:nvPr/>
        </p:nvSpPr>
        <p:spPr>
          <a:xfrm>
            <a:off x="1827958" y="2986382"/>
            <a:ext cx="586800" cy="1929585"/>
          </a:xfrm>
          <a:prstGeom prst="roundRect">
            <a:avLst>
              <a:gd name="adj" fmla="val 10000"/>
            </a:avLst>
          </a:prstGeom>
          <a:solidFill>
            <a:srgbClr val="FAB46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85" name="群組 84"/>
          <p:cNvGrpSpPr/>
          <p:nvPr/>
        </p:nvGrpSpPr>
        <p:grpSpPr>
          <a:xfrm>
            <a:off x="1252492" y="3056249"/>
            <a:ext cx="1212536" cy="1926497"/>
            <a:chOff x="750691" y="3108266"/>
            <a:chExt cx="1610335" cy="448466"/>
          </a:xfrm>
        </p:grpSpPr>
        <p:sp>
          <p:nvSpPr>
            <p:cNvPr id="114" name="圓角矩形 113"/>
            <p:cNvSpPr/>
            <p:nvPr/>
          </p:nvSpPr>
          <p:spPr>
            <a:xfrm>
              <a:off x="1663953" y="3108266"/>
              <a:ext cx="697073" cy="448466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15" name="圓角矩形 19"/>
            <p:cNvSpPr/>
            <p:nvPr/>
          </p:nvSpPr>
          <p:spPr>
            <a:xfrm>
              <a:off x="750691" y="3118346"/>
              <a:ext cx="483902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學生就學貸款 </a:t>
              </a:r>
            </a:p>
          </p:txBody>
        </p:sp>
      </p:grpSp>
      <p:sp>
        <p:nvSpPr>
          <p:cNvPr id="86" name="圓角矩形 85"/>
          <p:cNvSpPr/>
          <p:nvPr/>
        </p:nvSpPr>
        <p:spPr>
          <a:xfrm>
            <a:off x="2616677" y="3035682"/>
            <a:ext cx="586800" cy="1893600"/>
          </a:xfrm>
          <a:prstGeom prst="roundRect">
            <a:avLst>
              <a:gd name="adj" fmla="val 14156"/>
            </a:avLst>
          </a:prstGeom>
          <a:solidFill>
            <a:srgbClr val="82AAD2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87" name="群組 86"/>
          <p:cNvGrpSpPr/>
          <p:nvPr/>
        </p:nvGrpSpPr>
        <p:grpSpPr>
          <a:xfrm>
            <a:off x="2002148" y="3075202"/>
            <a:ext cx="1284422" cy="1936800"/>
            <a:chOff x="1464312" y="3144312"/>
            <a:chExt cx="1627286" cy="475481"/>
          </a:xfrm>
        </p:grpSpPr>
        <p:sp>
          <p:nvSpPr>
            <p:cNvPr id="112" name="圓角矩形 111"/>
            <p:cNvSpPr/>
            <p:nvPr/>
          </p:nvSpPr>
          <p:spPr>
            <a:xfrm>
              <a:off x="2394525" y="3144312"/>
              <a:ext cx="697073" cy="475481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13" name="圓角矩形 22"/>
            <p:cNvSpPr/>
            <p:nvPr/>
          </p:nvSpPr>
          <p:spPr>
            <a:xfrm>
              <a:off x="1464312" y="3152018"/>
              <a:ext cx="500685" cy="4476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校長獎</a:t>
              </a:r>
              <a:r>
                <a:rPr lang="en-US" altLang="zh-TW" sz="14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4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校內獎學金</a:t>
              </a:r>
              <a:r>
                <a:rPr lang="en-US" altLang="zh-TW" sz="1400" b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sp>
        <p:nvSpPr>
          <p:cNvPr id="88" name="圓角矩形 87"/>
          <p:cNvSpPr/>
          <p:nvPr/>
        </p:nvSpPr>
        <p:spPr>
          <a:xfrm>
            <a:off x="3435219" y="3019791"/>
            <a:ext cx="586800" cy="1893600"/>
          </a:xfrm>
          <a:prstGeom prst="roundRect">
            <a:avLst>
              <a:gd name="adj" fmla="val 10000"/>
            </a:avLst>
          </a:prstGeom>
          <a:solidFill>
            <a:srgbClr val="64C8B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sp>
        <p:nvSpPr>
          <p:cNvPr id="110" name="圓角矩形 109"/>
          <p:cNvSpPr/>
          <p:nvPr/>
        </p:nvSpPr>
        <p:spPr>
          <a:xfrm>
            <a:off x="3533497" y="3056249"/>
            <a:ext cx="514800" cy="1936801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12700" cap="flat" cmpd="sng" algn="ctr">
            <a:solidFill>
              <a:srgbClr val="78828C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90" name="圓角矩形 89"/>
          <p:cNvSpPr/>
          <p:nvPr/>
        </p:nvSpPr>
        <p:spPr>
          <a:xfrm>
            <a:off x="4203320" y="3022367"/>
            <a:ext cx="586800" cy="1893600"/>
          </a:xfrm>
          <a:prstGeom prst="roundRect">
            <a:avLst>
              <a:gd name="adj" fmla="val 10000"/>
            </a:avLst>
          </a:prstGeom>
          <a:solidFill>
            <a:srgbClr val="FAB46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91" name="群組 90"/>
          <p:cNvGrpSpPr/>
          <p:nvPr/>
        </p:nvGrpSpPr>
        <p:grpSpPr>
          <a:xfrm>
            <a:off x="4334623" y="3039925"/>
            <a:ext cx="596784" cy="1936800"/>
            <a:chOff x="4300893" y="3106079"/>
            <a:chExt cx="684108" cy="450544"/>
          </a:xfrm>
        </p:grpSpPr>
        <p:sp>
          <p:nvSpPr>
            <p:cNvPr id="108" name="圓角矩形 107"/>
            <p:cNvSpPr/>
            <p:nvPr/>
          </p:nvSpPr>
          <p:spPr>
            <a:xfrm>
              <a:off x="4300893" y="3106079"/>
              <a:ext cx="590128" cy="450544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09" name="圓角矩形 28"/>
            <p:cNvSpPr/>
            <p:nvPr/>
          </p:nvSpPr>
          <p:spPr>
            <a:xfrm>
              <a:off x="4313858" y="3134552"/>
              <a:ext cx="671143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92" name="圓角矩形 91"/>
          <p:cNvSpPr/>
          <p:nvPr/>
        </p:nvSpPr>
        <p:spPr>
          <a:xfrm>
            <a:off x="5070386" y="2947802"/>
            <a:ext cx="585343" cy="1941834"/>
          </a:xfrm>
          <a:prstGeom prst="roundRect">
            <a:avLst>
              <a:gd name="adj" fmla="val 10000"/>
            </a:avLst>
          </a:prstGeom>
          <a:solidFill>
            <a:srgbClr val="82AAD2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93" name="群組 92"/>
          <p:cNvGrpSpPr/>
          <p:nvPr/>
        </p:nvGrpSpPr>
        <p:grpSpPr>
          <a:xfrm>
            <a:off x="5132831" y="3013016"/>
            <a:ext cx="548490" cy="1936800"/>
            <a:chOff x="5116338" y="3123123"/>
            <a:chExt cx="671143" cy="449318"/>
          </a:xfrm>
        </p:grpSpPr>
        <p:sp>
          <p:nvSpPr>
            <p:cNvPr id="106" name="圓角矩形 105"/>
            <p:cNvSpPr/>
            <p:nvPr/>
          </p:nvSpPr>
          <p:spPr>
            <a:xfrm>
              <a:off x="5157563" y="3123123"/>
              <a:ext cx="629918" cy="449318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07" name="圓角矩形 31"/>
            <p:cNvSpPr/>
            <p:nvPr/>
          </p:nvSpPr>
          <p:spPr>
            <a:xfrm>
              <a:off x="5116338" y="3153424"/>
              <a:ext cx="671143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94" name="圓角矩形 93"/>
          <p:cNvSpPr/>
          <p:nvPr/>
        </p:nvSpPr>
        <p:spPr>
          <a:xfrm>
            <a:off x="5832464" y="3001345"/>
            <a:ext cx="627418" cy="1908190"/>
          </a:xfrm>
          <a:prstGeom prst="roundRect">
            <a:avLst>
              <a:gd name="adj" fmla="val 10000"/>
            </a:avLst>
          </a:prstGeom>
          <a:solidFill>
            <a:srgbClr val="64C8B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95" name="群組 94"/>
          <p:cNvGrpSpPr/>
          <p:nvPr/>
        </p:nvGrpSpPr>
        <p:grpSpPr>
          <a:xfrm>
            <a:off x="5953481" y="3047158"/>
            <a:ext cx="803662" cy="1919346"/>
            <a:chOff x="5732168" y="3078275"/>
            <a:chExt cx="921100" cy="481280"/>
          </a:xfrm>
        </p:grpSpPr>
        <p:sp>
          <p:nvSpPr>
            <p:cNvPr id="104" name="圓角矩形 103"/>
            <p:cNvSpPr/>
            <p:nvPr/>
          </p:nvSpPr>
          <p:spPr>
            <a:xfrm>
              <a:off x="5732168" y="3078275"/>
              <a:ext cx="590027" cy="481280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05" name="圓角矩形 34"/>
            <p:cNvSpPr/>
            <p:nvPr/>
          </p:nvSpPr>
          <p:spPr>
            <a:xfrm>
              <a:off x="5982125" y="3136553"/>
              <a:ext cx="671143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96" name="圓角矩形 95"/>
          <p:cNvSpPr/>
          <p:nvPr/>
        </p:nvSpPr>
        <p:spPr>
          <a:xfrm>
            <a:off x="6639498" y="3013016"/>
            <a:ext cx="586800" cy="1893600"/>
          </a:xfrm>
          <a:prstGeom prst="roundRect">
            <a:avLst>
              <a:gd name="adj" fmla="val 10000"/>
            </a:avLst>
          </a:prstGeom>
          <a:solidFill>
            <a:srgbClr val="FAB46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97" name="群組 96"/>
          <p:cNvGrpSpPr/>
          <p:nvPr/>
        </p:nvGrpSpPr>
        <p:grpSpPr>
          <a:xfrm>
            <a:off x="6784068" y="3086614"/>
            <a:ext cx="521364" cy="2003711"/>
            <a:chOff x="6872283" y="3087936"/>
            <a:chExt cx="684108" cy="467014"/>
          </a:xfrm>
        </p:grpSpPr>
        <p:sp>
          <p:nvSpPr>
            <p:cNvPr id="102" name="圓角矩形 101"/>
            <p:cNvSpPr/>
            <p:nvPr/>
          </p:nvSpPr>
          <p:spPr>
            <a:xfrm>
              <a:off x="6872283" y="3087936"/>
              <a:ext cx="675495" cy="451419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03" name="圓角矩形 37"/>
            <p:cNvSpPr/>
            <p:nvPr/>
          </p:nvSpPr>
          <p:spPr>
            <a:xfrm>
              <a:off x="6885248" y="3138239"/>
              <a:ext cx="671143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98" name="圓角矩形 97"/>
          <p:cNvSpPr/>
          <p:nvPr/>
        </p:nvSpPr>
        <p:spPr>
          <a:xfrm>
            <a:off x="7466975" y="3003430"/>
            <a:ext cx="586800" cy="1893600"/>
          </a:xfrm>
          <a:prstGeom prst="roundRect">
            <a:avLst>
              <a:gd name="adj" fmla="val 10000"/>
            </a:avLst>
          </a:prstGeom>
          <a:solidFill>
            <a:srgbClr val="82AAD2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grpSp>
        <p:nvGrpSpPr>
          <p:cNvPr id="99" name="群組 98"/>
          <p:cNvGrpSpPr/>
          <p:nvPr/>
        </p:nvGrpSpPr>
        <p:grpSpPr>
          <a:xfrm>
            <a:off x="7573853" y="3061025"/>
            <a:ext cx="1051731" cy="1936801"/>
            <a:chOff x="7198279" y="3110796"/>
            <a:chExt cx="1258279" cy="450544"/>
          </a:xfrm>
        </p:grpSpPr>
        <p:sp>
          <p:nvSpPr>
            <p:cNvPr id="100" name="圓角矩形 99"/>
            <p:cNvSpPr/>
            <p:nvPr/>
          </p:nvSpPr>
          <p:spPr>
            <a:xfrm>
              <a:off x="7198279" y="3110796"/>
              <a:ext cx="615900" cy="450544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78828C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01" name="圓角矩形 40"/>
            <p:cNvSpPr/>
            <p:nvPr/>
          </p:nvSpPr>
          <p:spPr>
            <a:xfrm>
              <a:off x="7785415" y="3129302"/>
              <a:ext cx="671143" cy="41671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2761136" y="3104128"/>
            <a:ext cx="466074" cy="1864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各項校外獎學金申請 </a:t>
            </a:r>
          </a:p>
        </p:txBody>
      </p:sp>
      <p:sp>
        <p:nvSpPr>
          <p:cNvPr id="20" name="矩形 19"/>
          <p:cNvSpPr/>
          <p:nvPr/>
        </p:nvSpPr>
        <p:spPr>
          <a:xfrm>
            <a:off x="3522323" y="3327576"/>
            <a:ext cx="537145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弱勢助學計畫</a:t>
            </a:r>
          </a:p>
        </p:txBody>
      </p:sp>
      <p:sp>
        <p:nvSpPr>
          <p:cNvPr id="21" name="矩形 20"/>
          <p:cNvSpPr/>
          <p:nvPr/>
        </p:nvSpPr>
        <p:spPr>
          <a:xfrm>
            <a:off x="4391322" y="3259676"/>
            <a:ext cx="444505" cy="144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學生急難慰問金</a:t>
            </a:r>
          </a:p>
        </p:txBody>
      </p:sp>
      <p:sp>
        <p:nvSpPr>
          <p:cNvPr id="22" name="矩形 21"/>
          <p:cNvSpPr/>
          <p:nvPr/>
        </p:nvSpPr>
        <p:spPr>
          <a:xfrm>
            <a:off x="6866980" y="3330100"/>
            <a:ext cx="365419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品德教育計畫</a:t>
            </a:r>
            <a:endParaRPr lang="zh-TW" alt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677534" y="3279574"/>
            <a:ext cx="3074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學生請假規定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05" y="2971325"/>
            <a:ext cx="586800" cy="2042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" name="圓角矩形 117"/>
          <p:cNvSpPr/>
          <p:nvPr/>
        </p:nvSpPr>
        <p:spPr>
          <a:xfrm>
            <a:off x="393842" y="3056910"/>
            <a:ext cx="514800" cy="1936800"/>
          </a:xfrm>
          <a:prstGeom prst="roundRect">
            <a:avLst/>
          </a:prstGeom>
          <a:solidFill>
            <a:srgbClr val="F2F2F2">
              <a:alpha val="80000"/>
            </a:srgb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學雜費減免</a:t>
            </a:r>
          </a:p>
        </p:txBody>
      </p:sp>
      <p:sp>
        <p:nvSpPr>
          <p:cNvPr id="119" name="矩形 118"/>
          <p:cNvSpPr/>
          <p:nvPr/>
        </p:nvSpPr>
        <p:spPr>
          <a:xfrm>
            <a:off x="5255848" y="3329340"/>
            <a:ext cx="302456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學生住宿服務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3596527" y="1643917"/>
            <a:ext cx="2331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>
                <a:latin typeface="華康儷中黑" pitchFamily="49" charset="-120"/>
                <a:ea typeface="華康儷中黑" pitchFamily="49" charset="-120"/>
              </a:rPr>
              <a:t>生活事務組</a:t>
            </a:r>
          </a:p>
        </p:txBody>
      </p:sp>
      <p:sp>
        <p:nvSpPr>
          <p:cNvPr id="28" name="圓角矩形 27"/>
          <p:cNvSpPr/>
          <p:nvPr/>
        </p:nvSpPr>
        <p:spPr>
          <a:xfrm>
            <a:off x="3141175" y="1296550"/>
            <a:ext cx="2938329" cy="127951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圓角矩形 24"/>
          <p:cNvSpPr/>
          <p:nvPr/>
        </p:nvSpPr>
        <p:spPr>
          <a:xfrm>
            <a:off x="3245958" y="1368558"/>
            <a:ext cx="2916853" cy="1207503"/>
          </a:xfrm>
          <a:prstGeom prst="roundRect">
            <a:avLst/>
          </a:prstGeom>
          <a:solidFill>
            <a:srgbClr val="FFFFFF">
              <a:alpha val="80000"/>
            </a:srgbClr>
          </a:solidFill>
          <a:ln w="9525"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4375615" y="946095"/>
            <a:ext cx="283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30" name="矩形 29"/>
          <p:cNvSpPr/>
          <p:nvPr/>
        </p:nvSpPr>
        <p:spPr>
          <a:xfrm>
            <a:off x="3712733" y="1674694"/>
            <a:ext cx="19833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atin typeface="華康儷中黑" pitchFamily="49" charset="-120"/>
                <a:ea typeface="華康儷中黑" pitchFamily="49" charset="-120"/>
              </a:rPr>
              <a:t>生活事務組</a:t>
            </a:r>
          </a:p>
        </p:txBody>
      </p:sp>
      <p:sp>
        <p:nvSpPr>
          <p:cNvPr id="62" name="圓角矩形 61"/>
          <p:cNvSpPr/>
          <p:nvPr/>
        </p:nvSpPr>
        <p:spPr>
          <a:xfrm>
            <a:off x="8211855" y="2988495"/>
            <a:ext cx="627418" cy="1914622"/>
          </a:xfrm>
          <a:prstGeom prst="roundRect">
            <a:avLst>
              <a:gd name="adj" fmla="val 10000"/>
            </a:avLst>
          </a:prstGeom>
          <a:solidFill>
            <a:srgbClr val="64C8B4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sp>
        <p:nvSpPr>
          <p:cNvPr id="2" name="文字方塊 1"/>
          <p:cNvSpPr txBox="1"/>
          <p:nvPr/>
        </p:nvSpPr>
        <p:spPr>
          <a:xfrm>
            <a:off x="6051953" y="3329435"/>
            <a:ext cx="317856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校外賃居服務</a:t>
            </a:r>
          </a:p>
        </p:txBody>
      </p:sp>
      <p:sp>
        <p:nvSpPr>
          <p:cNvPr id="64" name="圓角矩形 63"/>
          <p:cNvSpPr/>
          <p:nvPr/>
        </p:nvSpPr>
        <p:spPr>
          <a:xfrm>
            <a:off x="8345097" y="3027621"/>
            <a:ext cx="514800" cy="1919346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12700" cap="flat" cmpd="sng" algn="ctr">
            <a:solidFill>
              <a:srgbClr val="78828C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</p:sp>
      <p:sp>
        <p:nvSpPr>
          <p:cNvPr id="66" name="矩形 65"/>
          <p:cNvSpPr/>
          <p:nvPr/>
        </p:nvSpPr>
        <p:spPr>
          <a:xfrm>
            <a:off x="8419787" y="3344207"/>
            <a:ext cx="365419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4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學生獎懲作業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(7/9)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004832"/>
            <a:ext cx="8497888" cy="122413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zh-TW" altLang="en-US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    </a:t>
            </a:r>
            <a:r>
              <a:rPr lang="zh-TW" altLang="en-US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學生住宿服務</a:t>
            </a:r>
            <a:r>
              <a:rPr lang="zh-TW" altLang="en-US" sz="2400" u="sng" dirty="0">
                <a:latin typeface="華康儷中黑" pitchFamily="49" charset="-120"/>
                <a:ea typeface="華康儷中黑" pitchFamily="49" charset="-120"/>
              </a:rPr>
              <a:t> </a:t>
            </a:r>
            <a:endParaRPr lang="zh-TW" altLang="en-US" sz="2400" u="sng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</a:endParaRPr>
          </a:p>
          <a:p>
            <a:pPr eaLnBrk="1" hangingPunct="1">
              <a:buFontTx/>
              <a:buNone/>
            </a:pPr>
            <a:r>
              <a:rPr lang="en-US" altLang="zh-TW" sz="1800" dirty="0">
                <a:solidFill>
                  <a:schemeClr val="accent1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sz="1800" dirty="0">
                <a:solidFill>
                  <a:schemeClr val="accent1"/>
                </a:solidFill>
                <a:latin typeface="華康儷中黑" pitchFamily="49" charset="-120"/>
                <a:ea typeface="華康儷中黑" pitchFamily="49" charset="-120"/>
              </a:rPr>
              <a:t>對學生宿舍管理上之任何疑問、或需修繕服務</a:t>
            </a:r>
            <a:r>
              <a:rPr lang="en-US" altLang="zh-TW" sz="1800" dirty="0">
                <a:solidFill>
                  <a:schemeClr val="accent1"/>
                </a:solidFill>
                <a:latin typeface="華康儷中黑" pitchFamily="49" charset="-120"/>
                <a:ea typeface="華康儷中黑" pitchFamily="49" charset="-120"/>
              </a:rPr>
              <a:t>/</a:t>
            </a:r>
            <a:r>
              <a:rPr lang="zh-TW" altLang="en-US" sz="1800" dirty="0">
                <a:solidFill>
                  <a:schemeClr val="accent1"/>
                </a:solidFill>
                <a:latin typeface="華康儷中黑" pitchFamily="49" charset="-120"/>
                <a:ea typeface="華康儷中黑" pitchFamily="49" charset="-120"/>
              </a:rPr>
              <a:t>請先上宿舍維修申請系統登記，歡迎至</a:t>
            </a:r>
            <a:r>
              <a:rPr lang="zh-TW" altLang="en-US" sz="1800" dirty="0">
                <a:solidFill>
                  <a:schemeClr val="accent6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宿舍管理室</a:t>
            </a:r>
            <a:r>
              <a:rPr lang="zh-TW" altLang="en-US" sz="1800" dirty="0">
                <a:solidFill>
                  <a:schemeClr val="accent1"/>
                </a:solidFill>
                <a:latin typeface="華康儷中黑" pitchFamily="49" charset="-120"/>
                <a:ea typeface="華康儷中黑" pitchFamily="49" charset="-120"/>
              </a:rPr>
              <a:t>洽詢，或至本組詢問。</a:t>
            </a:r>
          </a:p>
        </p:txBody>
      </p:sp>
      <p:sp>
        <p:nvSpPr>
          <p:cNvPr id="3" name="矩形 2"/>
          <p:cNvSpPr/>
          <p:nvPr/>
        </p:nvSpPr>
        <p:spPr>
          <a:xfrm>
            <a:off x="107504" y="2221005"/>
            <a:ext cx="916305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zh-TW" altLang="en-US" sz="240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學生宿舍管理要點部分內容：</a:t>
            </a:r>
            <a:endParaRPr lang="en-US" altLang="zh-TW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zh-TW" altLang="en-US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基於公共安全與安寧緣故，住宿學生不得違反左列任一事項：</a:t>
            </a:r>
            <a:endParaRPr lang="en-US" altLang="zh-TW" sz="1600" dirty="0">
              <a:solidFill>
                <a:srgbClr val="008000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1.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擅自變更已經指定之寢室、床位。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2.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有賭博、抽煙、酗酒、鬥毆、逾越牆窗及大聲喧嘩妨害他人安寧之行為。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3.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存放危險或違禁物品。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4.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擅自留宿外人或帶異性進入宿舍。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5.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召引商人進入宿舍販賣物品或傳教人員進入宿舍傳教。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6.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擅自變更、搬離寢室或宿舍原有之設施。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7.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在宿舍內焚燒物品。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8.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擅自佔用廊道、樓梯、公共區域堆放物品。 </a:t>
            </a: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9. 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在宿舍區飼養寵物。 </a:t>
            </a:r>
            <a:endParaRPr lang="en-US" altLang="zh-TW" sz="1600" dirty="0">
              <a:solidFill>
                <a:schemeClr val="tx2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10.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不配合實施垃圾分類。</a:t>
            </a: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 </a:t>
            </a:r>
            <a:endParaRPr lang="zh-TW" altLang="en-US" sz="1600" dirty="0">
              <a:solidFill>
                <a:schemeClr val="tx2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en-US" altLang="zh-TW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11.</a:t>
            </a: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除上述各項外，凡妨害宿舍安全安寧之任何情事，均予以禁止，並應避免使用高耗電量之電器</a:t>
            </a:r>
            <a:endParaRPr lang="en-US" altLang="zh-TW" sz="1600" dirty="0">
              <a:solidFill>
                <a:schemeClr val="tx2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zh-TW" altLang="en-US" sz="1600" dirty="0">
                <a:solidFill>
                  <a:schemeClr val="tx2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   及禁止使用瓦斯爐。</a:t>
            </a:r>
          </a:p>
          <a:p>
            <a:pPr>
              <a:buNone/>
            </a:pPr>
            <a:r>
              <a:rPr lang="zh-TW" altLang="en-US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   </a:t>
            </a:r>
            <a:endParaRPr lang="en-US" altLang="zh-TW" sz="1600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zh-TW" altLang="en-US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   學士班宿舍上述每項違規行為予以記點一次，記點累計滿三次</a:t>
            </a:r>
            <a:r>
              <a:rPr lang="en-US" altLang="zh-TW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(</a:t>
            </a:r>
            <a:r>
              <a:rPr lang="zh-TW" altLang="en-US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含三次</a:t>
            </a:r>
            <a:r>
              <a:rPr lang="en-US" altLang="zh-TW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)</a:t>
            </a:r>
            <a:r>
              <a:rPr lang="zh-TW" altLang="en-US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者，取</a:t>
            </a:r>
            <a:endParaRPr lang="en-US" altLang="zh-TW" sz="1600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  <a:p>
            <a:pPr>
              <a:buNone/>
            </a:pPr>
            <a:r>
              <a:rPr lang="zh-TW" altLang="en-US" sz="160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   消住宿資格勒令退宿。惟重大之違規行為，得由生活事務組另行建議處置。</a:t>
            </a:r>
            <a:endParaRPr lang="zh-TW" altLang="en-US" sz="1200" dirty="0">
              <a:solidFill>
                <a:srgbClr val="0000FF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圖片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2" t="15331" r="42181" b="5380"/>
          <a:stretch>
            <a:fillRect/>
          </a:stretch>
        </p:blipFill>
        <p:spPr bwMode="auto">
          <a:xfrm>
            <a:off x="2743200" y="2133600"/>
            <a:ext cx="4608635" cy="44672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文字方塊 2"/>
          <p:cNvSpPr txBox="1">
            <a:spLocks noChangeArrowheads="1"/>
          </p:cNvSpPr>
          <p:nvPr/>
        </p:nvSpPr>
        <p:spPr bwMode="auto">
          <a:xfrm>
            <a:off x="899592" y="1082700"/>
            <a:ext cx="7992888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學生宿舍「學生</a:t>
            </a:r>
            <a:r>
              <a:rPr lang="en-US" altLang="zh-TW" sz="2400" b="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10</a:t>
            </a:r>
            <a:r>
              <a:rPr lang="zh-TW" altLang="en-US" sz="2400" b="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大不受歡迎行為」問卷調查統計表</a:t>
            </a:r>
            <a:endParaRPr lang="zh-TW" altLang="zh-TW" sz="2400" b="0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01" name="文字方塊 2"/>
          <p:cNvSpPr txBox="1">
            <a:spLocks noChangeArrowheads="1"/>
          </p:cNvSpPr>
          <p:nvPr/>
        </p:nvSpPr>
        <p:spPr bwMode="auto">
          <a:xfrm>
            <a:off x="5796136" y="1772816"/>
            <a:ext cx="3210526" cy="65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2000" b="0" dirty="0">
                <a:solidFill>
                  <a:srgbClr val="FF0000"/>
                </a:solidFill>
                <a:latin typeface="超研澤新中特黑" pitchFamily="49" charset="-120"/>
                <a:ea typeface="超研澤新中特黑" pitchFamily="49" charset="-120"/>
                <a:cs typeface="超研澤新中特黑" pitchFamily="49" charset="-120"/>
                <a:sym typeface="Wingdings"/>
              </a:rPr>
              <a:t></a:t>
            </a:r>
            <a:endParaRPr lang="en-US" altLang="zh-TW" sz="2000" b="0" dirty="0">
              <a:solidFill>
                <a:srgbClr val="FF0000"/>
              </a:solidFill>
              <a:latin typeface="超研澤新中特黑" pitchFamily="49" charset="-120"/>
              <a:ea typeface="超研澤新中特黑" pitchFamily="49" charset="-120"/>
              <a:cs typeface="超研澤新中特黑" pitchFamily="49" charset="-12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室友寢室內活動噪音 </a:t>
            </a:r>
            <a:r>
              <a:rPr lang="en-US" altLang="zh-TW" sz="2000" b="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19</a:t>
            </a:r>
            <a:r>
              <a:rPr lang="zh-TW" altLang="en-US" sz="2000" b="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％</a:t>
            </a:r>
            <a:endParaRPr lang="zh-TW" altLang="zh-TW" sz="2000" b="0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grpSp>
        <p:nvGrpSpPr>
          <p:cNvPr id="2" name="群組 8"/>
          <p:cNvGrpSpPr>
            <a:grpSpLocks/>
          </p:cNvGrpSpPr>
          <p:nvPr/>
        </p:nvGrpSpPr>
        <p:grpSpPr bwMode="auto">
          <a:xfrm>
            <a:off x="6189785" y="4038600"/>
            <a:ext cx="2844312" cy="1181100"/>
            <a:chOff x="1106" y="-10549"/>
            <a:chExt cx="25952" cy="12982"/>
          </a:xfrm>
        </p:grpSpPr>
        <p:sp>
          <p:nvSpPr>
            <p:cNvPr id="4116" name="文字方塊 3"/>
            <p:cNvSpPr txBox="1">
              <a:spLocks noChangeArrowheads="1"/>
            </p:cNvSpPr>
            <p:nvPr/>
          </p:nvSpPr>
          <p:spPr bwMode="auto">
            <a:xfrm>
              <a:off x="10853" y="-10549"/>
              <a:ext cx="16205" cy="3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spcAft>
                  <a:spcPts val="613"/>
                </a:spcAft>
                <a:buFont typeface="Arial" charset="0"/>
                <a:buChar char="•"/>
                <a:defRPr sz="21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21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  <a:sym typeface="Wingdings"/>
                </a:rPr>
                <a:t></a:t>
              </a:r>
              <a:endParaRPr lang="en-US" altLang="zh-TW" sz="2000" b="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  <a:sym typeface="Wingdings"/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</a:rPr>
                <a:t>室友生活作息難配合  </a:t>
              </a:r>
              <a:r>
                <a:rPr lang="en-US" altLang="zh-TW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</a:rPr>
                <a:t>22</a:t>
              </a:r>
              <a:r>
                <a:rPr lang="zh-TW" altLang="en-US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</a:rPr>
                <a:t>％</a:t>
              </a:r>
              <a:endParaRPr lang="zh-TW" altLang="zh-TW" sz="2000" b="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endParaRPr>
            </a:p>
          </p:txBody>
        </p:sp>
        <p:pic>
          <p:nvPicPr>
            <p:cNvPr id="4117" name="圖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565" t="54259" r="57555" b="39719"/>
            <a:stretch>
              <a:fillRect/>
            </a:stretch>
          </p:blipFill>
          <p:spPr bwMode="auto">
            <a:xfrm>
              <a:off x="1106" y="958"/>
              <a:ext cx="1106" cy="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群組 9"/>
          <p:cNvGrpSpPr>
            <a:grpSpLocks/>
          </p:cNvGrpSpPr>
          <p:nvPr/>
        </p:nvGrpSpPr>
        <p:grpSpPr bwMode="auto">
          <a:xfrm>
            <a:off x="4079630" y="6259514"/>
            <a:ext cx="3660722" cy="433387"/>
            <a:chOff x="-7083" y="958"/>
            <a:chExt cx="28139" cy="4334"/>
          </a:xfrm>
        </p:grpSpPr>
        <p:sp>
          <p:nvSpPr>
            <p:cNvPr id="4114" name="文字方塊 4"/>
            <p:cNvSpPr txBox="1">
              <a:spLocks noChangeArrowheads="1"/>
            </p:cNvSpPr>
            <p:nvPr/>
          </p:nvSpPr>
          <p:spPr bwMode="auto">
            <a:xfrm>
              <a:off x="-7083" y="1605"/>
              <a:ext cx="28139" cy="3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spcAft>
                  <a:spcPts val="613"/>
                </a:spcAft>
                <a:buFont typeface="Arial" charset="0"/>
                <a:buChar char="•"/>
                <a:defRPr sz="2100" b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21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charset="0"/>
                <a:buChar char="•"/>
                <a:defRPr sz="190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  <a:sym typeface="Wingdings"/>
                </a:rPr>
                <a:t> </a:t>
              </a:r>
              <a:r>
                <a:rPr lang="zh-TW" altLang="en-US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</a:rPr>
                <a:t>室友衛生習慣不佳  </a:t>
              </a:r>
              <a:r>
                <a:rPr lang="en-US" altLang="zh-TW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</a:rPr>
                <a:t>17</a:t>
              </a:r>
              <a:r>
                <a:rPr lang="zh-TW" altLang="en-US" sz="2000" b="0" dirty="0">
                  <a:solidFill>
                    <a:srgbClr val="FF0000"/>
                  </a:solidFill>
                  <a:latin typeface="華康儷中黑" pitchFamily="49" charset="-120"/>
                  <a:ea typeface="華康儷中黑" pitchFamily="49" charset="-120"/>
                  <a:cs typeface="超研澤新中特黑" pitchFamily="49" charset="-120"/>
                </a:rPr>
                <a:t>％</a:t>
              </a:r>
              <a:endParaRPr lang="zh-TW" altLang="zh-TW" sz="2000" b="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endParaRPr>
            </a:p>
          </p:txBody>
        </p:sp>
        <p:pic>
          <p:nvPicPr>
            <p:cNvPr id="4115" name="圖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565" t="69543" r="57880" b="24741"/>
            <a:stretch>
              <a:fillRect/>
            </a:stretch>
          </p:blipFill>
          <p:spPr bwMode="auto">
            <a:xfrm>
              <a:off x="1106" y="958"/>
              <a:ext cx="1106" cy="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4" name="文字方塊 12"/>
          <p:cNvSpPr txBox="1">
            <a:spLocks noChangeArrowheads="1"/>
          </p:cNvSpPr>
          <p:nvPr/>
        </p:nvSpPr>
        <p:spPr bwMode="auto">
          <a:xfrm>
            <a:off x="683568" y="5877272"/>
            <a:ext cx="314185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室友未經允許擅自使用他人物品</a:t>
            </a:r>
            <a:endParaRPr lang="zh-TW" altLang="zh-TW" sz="1600" b="0" dirty="0">
              <a:solidFill>
                <a:srgbClr val="0000FF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05" name="文字方塊 14"/>
          <p:cNvSpPr txBox="1">
            <a:spLocks noChangeArrowheads="1"/>
          </p:cNvSpPr>
          <p:nvPr/>
        </p:nvSpPr>
        <p:spPr bwMode="auto">
          <a:xfrm>
            <a:off x="395536" y="4725144"/>
            <a:ext cx="27031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室友友人逗留寢室過久干擾</a:t>
            </a:r>
            <a:endParaRPr lang="zh-TW" altLang="zh-TW" sz="1600" b="0" dirty="0">
              <a:solidFill>
                <a:srgbClr val="0000FF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06" name="文字方塊 16"/>
          <p:cNvSpPr txBox="1">
            <a:spLocks noChangeArrowheads="1"/>
          </p:cNvSpPr>
          <p:nvPr/>
        </p:nvSpPr>
        <p:spPr bwMode="auto">
          <a:xfrm>
            <a:off x="323528" y="2276872"/>
            <a:ext cx="403244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  <a:sym typeface="Wingdings"/>
              </a:rPr>
              <a:t></a:t>
            </a: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室友吸菸或在宿舍區聞到</a:t>
            </a:r>
            <a:r>
              <a:rPr lang="zh-TW" altLang="en-US" sz="1600" b="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菸害</a:t>
            </a: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味道  </a:t>
            </a:r>
            <a:r>
              <a:rPr lang="en-US" altLang="zh-TW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8</a:t>
            </a: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％</a:t>
            </a:r>
            <a:endParaRPr lang="zh-TW" altLang="zh-TW" sz="1600" b="0" dirty="0">
              <a:solidFill>
                <a:srgbClr val="008000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07" name="文字方塊 15"/>
          <p:cNvSpPr txBox="1">
            <a:spLocks noChangeArrowheads="1"/>
          </p:cNvSpPr>
          <p:nvPr/>
        </p:nvSpPr>
        <p:spPr bwMode="auto">
          <a:xfrm>
            <a:off x="251520" y="3063980"/>
            <a:ext cx="324036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  <a:sym typeface="Wingdings"/>
              </a:rPr>
              <a:t></a:t>
            </a: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室友愛吹冷氣、</a:t>
            </a:r>
            <a:r>
              <a:rPr lang="zh-TW" altLang="en-US" sz="1600" b="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不節約</a:t>
            </a: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電費 </a:t>
            </a:r>
            <a:r>
              <a:rPr lang="en-US" altLang="zh-TW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9</a:t>
            </a:r>
            <a:r>
              <a:rPr lang="zh-TW" altLang="en-US" sz="16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％</a:t>
            </a:r>
            <a:endParaRPr lang="zh-TW" altLang="zh-TW" sz="1600" b="0" dirty="0">
              <a:solidFill>
                <a:srgbClr val="008000"/>
              </a:solidFill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08" name="文字方塊 13"/>
          <p:cNvSpPr txBox="1">
            <a:spLocks noChangeArrowheads="1"/>
          </p:cNvSpPr>
          <p:nvPr/>
        </p:nvSpPr>
        <p:spPr bwMode="auto">
          <a:xfrm>
            <a:off x="3419872" y="1916832"/>
            <a:ext cx="2139689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室友養寵物</a:t>
            </a:r>
            <a:r>
              <a:rPr lang="en-US" altLang="zh-TW" sz="1600" b="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  2</a:t>
            </a:r>
            <a:r>
              <a:rPr lang="zh-TW" altLang="en-US" sz="1600" b="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％</a:t>
            </a:r>
            <a:endParaRPr lang="zh-TW" altLang="zh-TW" sz="1600" b="0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09" name="文字方塊 29"/>
          <p:cNvSpPr txBox="1">
            <a:spLocks noChangeArrowheads="1"/>
          </p:cNvSpPr>
          <p:nvPr/>
        </p:nvSpPr>
        <p:spPr bwMode="auto">
          <a:xfrm>
            <a:off x="251520" y="4077072"/>
            <a:ext cx="295232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室友未經同意帶異性進入寢室  </a:t>
            </a:r>
            <a:endParaRPr lang="zh-TW" altLang="zh-TW" sz="1600" b="0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10" name="文字方塊 30"/>
          <p:cNvSpPr txBox="1">
            <a:spLocks noChangeArrowheads="1"/>
          </p:cNvSpPr>
          <p:nvPr/>
        </p:nvSpPr>
        <p:spPr bwMode="auto">
          <a:xfrm>
            <a:off x="251520" y="3717032"/>
            <a:ext cx="284714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室友飲酒習慣或酒後舉止失常</a:t>
            </a:r>
            <a:endParaRPr lang="zh-TW" altLang="zh-TW" sz="1600" b="0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11" name="文字方塊 13"/>
          <p:cNvSpPr txBox="1">
            <a:spLocks noChangeArrowheads="1"/>
          </p:cNvSpPr>
          <p:nvPr/>
        </p:nvSpPr>
        <p:spPr bwMode="auto">
          <a:xfrm>
            <a:off x="2411760" y="5445224"/>
            <a:ext cx="65830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600" b="0" dirty="0">
                <a:latin typeface="華康儷中黑" pitchFamily="49" charset="-120"/>
                <a:ea typeface="華康儷中黑" pitchFamily="49" charset="-120"/>
                <a:cs typeface="超研澤新中特黑" pitchFamily="49" charset="-120"/>
              </a:rPr>
              <a:t>其他</a:t>
            </a:r>
            <a:endParaRPr lang="zh-TW" altLang="zh-TW" sz="1600" b="0" dirty="0">
              <a:latin typeface="華康儷中黑" pitchFamily="49" charset="-120"/>
              <a:ea typeface="華康儷中黑" pitchFamily="49" charset="-120"/>
              <a:cs typeface="超研澤新中特黑" pitchFamily="49" charset="-120"/>
            </a:endParaRPr>
          </a:p>
        </p:txBody>
      </p:sp>
      <p:sp>
        <p:nvSpPr>
          <p:cNvPr id="4113" name="文字方塊 11"/>
          <p:cNvSpPr txBox="1">
            <a:spLocks noChangeArrowheads="1"/>
          </p:cNvSpPr>
          <p:nvPr/>
        </p:nvSpPr>
        <p:spPr bwMode="auto">
          <a:xfrm>
            <a:off x="3048000" y="303214"/>
            <a:ext cx="5792666" cy="5492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4426" tIns="47213" rIns="94426" bIns="47213">
            <a:spAutoFit/>
          </a:bodyPr>
          <a:lstStyle>
            <a:lvl1pPr defTabSz="944563" eaLnBrk="0" hangingPunct="0">
              <a:spcBef>
                <a:spcPct val="20000"/>
              </a:spcBef>
              <a:spcAft>
                <a:spcPts val="613"/>
              </a:spcAft>
              <a:buFont typeface="Arial" charset="0"/>
              <a:buChar char="•"/>
              <a:defRPr sz="21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 defTabSz="944563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21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 defTabSz="944563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 defTabSz="944563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 defTabSz="944563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9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zh-TW" altLang="en-US" sz="2900" dirty="0">
                <a:solidFill>
                  <a:srgbClr val="000000"/>
                </a:solidFill>
              </a:rPr>
              <a:t>住宿服務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-19938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438" y="2246308"/>
            <a:ext cx="3002400" cy="300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-108520" y="2793733"/>
            <a:ext cx="36980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28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28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推動學生校外</a:t>
            </a:r>
            <a:r>
              <a:rPr lang="zh-TW" altLang="en-US" sz="2800" b="1" dirty="0">
                <a:solidFill>
                  <a:srgbClr val="CC9900"/>
                </a:solidFill>
                <a:latin typeface="微軟正黑體" pitchFamily="34" charset="-120"/>
                <a:ea typeface="微軟正黑體" pitchFamily="34" charset="-120"/>
              </a:rPr>
              <a:t>賃居安全訪視及宣導</a:t>
            </a:r>
            <a:endParaRPr lang="en-US" altLang="zh-TW" sz="2800" b="1" dirty="0">
              <a:solidFill>
                <a:srgbClr val="CC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05772" y="4869158"/>
            <a:ext cx="33881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28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28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協助推動校外</a:t>
            </a:r>
            <a:r>
              <a:rPr lang="zh-TW" altLang="en-US" sz="2800" b="1" dirty="0">
                <a:solidFill>
                  <a:srgbClr val="FF0066"/>
                </a:solidFill>
                <a:latin typeface="微軟正黑體" pitchFamily="34" charset="-120"/>
                <a:ea typeface="微軟正黑體" pitchFamily="34" charset="-120"/>
              </a:rPr>
              <a:t>租屋安全</a:t>
            </a:r>
          </a:p>
        </p:txBody>
      </p:sp>
      <p:sp>
        <p:nvSpPr>
          <p:cNvPr id="6" name="矩形 5"/>
          <p:cNvSpPr/>
          <p:nvPr/>
        </p:nvSpPr>
        <p:spPr>
          <a:xfrm>
            <a:off x="6084168" y="2708920"/>
            <a:ext cx="3312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提供學生校外</a:t>
            </a:r>
            <a:r>
              <a:rPr lang="zh-TW" altLang="en-US" sz="28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租屋資訊</a:t>
            </a:r>
            <a:endParaRPr lang="zh-TW" altLang="en-US" sz="1600" dirty="0"/>
          </a:p>
        </p:txBody>
      </p:sp>
      <p:sp>
        <p:nvSpPr>
          <p:cNvPr id="7" name="矩形 6"/>
          <p:cNvSpPr/>
          <p:nvPr/>
        </p:nvSpPr>
        <p:spPr>
          <a:xfrm>
            <a:off x="5724128" y="4765165"/>
            <a:ext cx="28803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32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28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輔導學生校外</a:t>
            </a:r>
            <a:r>
              <a:rPr lang="zh-TW" altLang="en-US" sz="28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</a:rPr>
              <a:t>租屋糾紛</a:t>
            </a:r>
            <a:endParaRPr lang="zh-TW" altLang="en-US" sz="2800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2608" y="1340768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TW" altLang="en-US" sz="3200" b="1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校外賃居服務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(8/9)</a:t>
            </a:r>
          </a:p>
        </p:txBody>
      </p:sp>
    </p:spTree>
    <p:extLst>
      <p:ext uri="{BB962C8B-B14F-4D97-AF65-F5344CB8AC3E}">
        <p14:creationId xmlns:p14="http://schemas.microsoft.com/office/powerpoint/2010/main" val="633079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9922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9" name="Line 3"/>
          <p:cNvSpPr>
            <a:spLocks noChangeShapeType="1"/>
          </p:cNvSpPr>
          <p:nvPr/>
        </p:nvSpPr>
        <p:spPr bwMode="auto">
          <a:xfrm>
            <a:off x="4752975" y="-2476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5530850" y="69484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019866" y="34746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您住的安全嗎？</a:t>
            </a:r>
            <a:r>
              <a:rPr lang="zh-TW" altLang="en-US" sz="2400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同學於校外租屋時，請注意下列要點：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9C40461-C6CB-41FC-A7C4-0C32AAA39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9" y="890803"/>
            <a:ext cx="7503459" cy="5853971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835578" y="890803"/>
            <a:ext cx="1202223" cy="230832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同學可先行自評，如有疑慮可請學務處派員協助評核以確保賃居安全</a:t>
            </a:r>
          </a:p>
        </p:txBody>
      </p:sp>
    </p:spTree>
    <p:extLst>
      <p:ext uri="{BB962C8B-B14F-4D97-AF65-F5344CB8AC3E}">
        <p14:creationId xmlns:p14="http://schemas.microsoft.com/office/powerpoint/2010/main" val="18864431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adam20091224case0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41068"/>
            <a:ext cx="2736304" cy="205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文字方塊 17"/>
          <p:cNvSpPr txBox="1">
            <a:spLocks noChangeArrowheads="1"/>
          </p:cNvSpPr>
          <p:nvPr/>
        </p:nvSpPr>
        <p:spPr bwMode="auto">
          <a:xfrm>
            <a:off x="323528" y="44624"/>
            <a:ext cx="84251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TW" altLang="en-US" sz="4400" b="0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逃生及避難宣導</a:t>
            </a:r>
            <a:r>
              <a:rPr lang="en-US" altLang="zh-TW" sz="44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sz="44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火場逃生三迷思</a:t>
            </a:r>
            <a:r>
              <a:rPr lang="en-US" altLang="zh-TW" sz="4400" b="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  <a:endParaRPr lang="zh-TW" altLang="en-US" sz="4400" b="0" dirty="0">
              <a:solidFill>
                <a:srgbClr val="008000"/>
              </a:solidFill>
              <a:latin typeface="華康儷中黑" pitchFamily="49" charset="-120"/>
              <a:ea typeface="華康儷中黑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" t="9483" r="4438"/>
          <a:stretch/>
        </p:blipFill>
        <p:spPr>
          <a:xfrm>
            <a:off x="191729" y="3222522"/>
            <a:ext cx="6105832" cy="337482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22" t="9857" r="4323" b="34455"/>
          <a:stretch/>
        </p:blipFill>
        <p:spPr>
          <a:xfrm>
            <a:off x="5193107" y="908720"/>
            <a:ext cx="3627365" cy="225651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8" t="18029" r="9758" b="38100"/>
          <a:stretch/>
        </p:blipFill>
        <p:spPr>
          <a:xfrm>
            <a:off x="243348" y="908720"/>
            <a:ext cx="3937821" cy="2256514"/>
          </a:xfrm>
          <a:prstGeom prst="rect">
            <a:avLst/>
          </a:prstGeom>
        </p:spPr>
      </p:pic>
      <p:sp>
        <p:nvSpPr>
          <p:cNvPr id="6" name="乘號 5"/>
          <p:cNvSpPr/>
          <p:nvPr/>
        </p:nvSpPr>
        <p:spPr>
          <a:xfrm>
            <a:off x="-169244" y="1018013"/>
            <a:ext cx="2880320" cy="203792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4283968" y="1700808"/>
            <a:ext cx="792088" cy="216024"/>
          </a:xfrm>
          <a:prstGeom prst="rightArrow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64490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文字方塊 17"/>
          <p:cNvSpPr txBox="1">
            <a:spLocks noChangeArrowheads="1"/>
          </p:cNvSpPr>
          <p:nvPr/>
        </p:nvSpPr>
        <p:spPr bwMode="auto">
          <a:xfrm>
            <a:off x="395287" y="278891"/>
            <a:ext cx="83534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en-US" sz="44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校外租屋資訊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B904941-B1B3-4573-885B-903CB5BE0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98" y="2467337"/>
            <a:ext cx="9144000" cy="4402023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2F64D386-C6F2-4B5F-8F64-7141527B2D6E}"/>
              </a:ext>
            </a:extLst>
          </p:cNvPr>
          <p:cNvGrpSpPr/>
          <p:nvPr/>
        </p:nvGrpSpPr>
        <p:grpSpPr>
          <a:xfrm>
            <a:off x="-19050" y="1327223"/>
            <a:ext cx="10205120" cy="1156138"/>
            <a:chOff x="23589" y="1728638"/>
            <a:chExt cx="10205120" cy="1156138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6AA23E85-1A28-4D17-95B4-8E998769C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89" y="1728638"/>
              <a:ext cx="9144000" cy="1156138"/>
            </a:xfrm>
            <a:prstGeom prst="rect">
              <a:avLst/>
            </a:prstGeom>
          </p:spPr>
        </p:pic>
        <p:sp>
          <p:nvSpPr>
            <p:cNvPr id="18434" name="Rectangle 2"/>
            <p:cNvSpPr>
              <a:spLocks noChangeArrowheads="1"/>
            </p:cNvSpPr>
            <p:nvPr/>
          </p:nvSpPr>
          <p:spPr bwMode="auto">
            <a:xfrm>
              <a:off x="2416299" y="2114029"/>
              <a:ext cx="781241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TW" dirty="0">
                  <a:solidFill>
                    <a:srgbClr val="0000FF"/>
                  </a:solidFill>
                  <a:latin typeface="華康儷中黑" pitchFamily="49" charset="-120"/>
                  <a:ea typeface="華康儷中黑" pitchFamily="49" charset="-120"/>
                  <a:hlinkClick r:id="rId6"/>
                </a:rPr>
                <a:t>https://house.nfu.edu.tw/CCU</a:t>
              </a:r>
              <a:endParaRPr lang="zh-TW" altLang="en-US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79696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39552" y="1340768"/>
            <a:ext cx="8248650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endParaRPr lang="en-US" altLang="zh-TW" sz="2000" b="1" dirty="0">
              <a:solidFill>
                <a:srgbClr val="CC00CC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CC00CC"/>
                </a:solidFill>
                <a:latin typeface="微軟正黑體" pitchFamily="34" charset="-120"/>
                <a:ea typeface="微軟正黑體" pitchFamily="34" charset="-120"/>
              </a:rPr>
              <a:t>生活事務組提供「學生校外租屋資訊」、「學生校外租屋糾紛處理」</a:t>
            </a: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None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CC00CC"/>
                </a:solidFill>
                <a:latin typeface="微軟正黑體" pitchFamily="34" charset="-120"/>
                <a:ea typeface="微軟正黑體" pitchFamily="34" charset="-120"/>
              </a:rPr>
              <a:t>  等服務，請同學多加利用。</a:t>
            </a:r>
            <a:endParaRPr lang="zh-TW" altLang="en-US" sz="600" b="1" dirty="0">
              <a:solidFill>
                <a:srgbClr val="CC00CC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服務電話：</a:t>
            </a: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None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000" b="1" dirty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05-2720411</a:t>
            </a:r>
            <a:r>
              <a:rPr lang="zh-TW" altLang="en-US" sz="2000" b="1" dirty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轉</a:t>
            </a:r>
            <a:r>
              <a:rPr lang="en-US" altLang="zh-TW" sz="2000" b="1" dirty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12108</a:t>
            </a:r>
            <a:endParaRPr lang="en-US" altLang="zh-TW" sz="600" b="1" dirty="0">
              <a:solidFill>
                <a:srgbClr val="66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服務信箱：</a:t>
            </a: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None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0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admdas@ccu.edu.tw</a:t>
            </a:r>
            <a:r>
              <a:rPr lang="zh-TW" altLang="en-US" sz="20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或親至本組洽詢</a:t>
            </a:r>
            <a:endParaRPr lang="zh-TW" altLang="en-US" sz="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</a:rPr>
              <a:t>本組網址：</a:t>
            </a:r>
          </a:p>
          <a:p>
            <a:pPr eaLnBrk="0" hangingPunct="0">
              <a:spcBef>
                <a:spcPct val="0"/>
              </a:spcBef>
              <a:tabLst>
                <a:tab pos="571500" algn="l"/>
              </a:tabLst>
            </a:pPr>
            <a:r>
              <a:rPr lang="zh-TW" altLang="en-US" sz="20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0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http://studaffbh.ccu.edu.tw/files/11-1002-210.php</a:t>
            </a:r>
            <a:r>
              <a:rPr lang="zh-TW" altLang="en-US" sz="20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000" b="1" dirty="0">
              <a:solidFill>
                <a:srgbClr val="008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endParaRPr lang="en-US" altLang="zh-TW" sz="8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buFont typeface="全真顏體" pitchFamily="49" charset="-120"/>
              <a:buChar char="◎"/>
              <a:tabLst>
                <a:tab pos="571500" algn="l"/>
              </a:tabLst>
            </a:pPr>
            <a:endParaRPr lang="en-US" altLang="zh-TW" sz="16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tabLst>
                <a:tab pos="571500" algn="l"/>
              </a:tabLst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請同學慎選校外租屋環境，保障自身安全。</a:t>
            </a:r>
            <a:endParaRPr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800" b="1" dirty="0">
              <a:solidFill>
                <a:srgbClr val="0099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租屋小叮嚀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三多、二不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endParaRPr lang="zh-TW" altLang="en-US" sz="800" b="1" dirty="0">
              <a:solidFill>
                <a:srgbClr val="0099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多聽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學長姐、同儕經驗分享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多問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租約內容、收費項目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多比較</a:t>
            </a:r>
            <a:endParaRPr lang="en-US" altLang="zh-TW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800" b="1" dirty="0">
              <a:solidFill>
                <a:srgbClr val="0099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不隨意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簽名、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不輕易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付租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訂</a:t>
            </a:r>
            <a:r>
              <a:rPr lang="en-US" altLang="zh-TW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b="1" dirty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金</a:t>
            </a:r>
          </a:p>
          <a:p>
            <a:pPr algn="l" eaLnBrk="0" hangingPunct="0">
              <a:lnSpc>
                <a:spcPct val="100000"/>
              </a:lnSpc>
              <a:spcBef>
                <a:spcPct val="0"/>
              </a:spcBef>
              <a:tabLst>
                <a:tab pos="571500" algn="l"/>
              </a:tabLst>
            </a:pPr>
            <a:endParaRPr lang="zh-TW" altLang="en-US" sz="1800" b="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55576" y="399729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~~~~</a:t>
            </a:r>
            <a:r>
              <a:rPr lang="zh-TW" altLang="en-US" sz="2800" b="1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租屋停看聽</a:t>
            </a:r>
            <a:r>
              <a:rPr lang="en-US" altLang="zh-TW" sz="2800" b="1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!!!  </a:t>
            </a:r>
            <a:r>
              <a:rPr lang="zh-TW" altLang="en-US" sz="2800" b="1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安全又放心</a:t>
            </a:r>
            <a:r>
              <a:rPr lang="en-US" altLang="zh-TW" sz="2800" b="1" dirty="0">
                <a:solidFill>
                  <a:srgbClr val="0000FF"/>
                </a:solidFill>
                <a:latin typeface="華康儷中黑" pitchFamily="49" charset="-120"/>
                <a:ea typeface="華康儷中黑" pitchFamily="49" charset="-120"/>
              </a:rPr>
              <a:t>~~~</a:t>
            </a:r>
            <a:endParaRPr lang="zh-TW" altLang="en-US" sz="2800" dirty="0">
              <a:latin typeface="華康儷中黑" pitchFamily="49" charset="-120"/>
              <a:ea typeface="華康儷中黑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5723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27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674806" y="1100898"/>
            <a:ext cx="4896544" cy="4896000"/>
          </a:xfrm>
          <a:prstGeom prst="ellipse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橢圓 4"/>
          <p:cNvSpPr/>
          <p:nvPr/>
        </p:nvSpPr>
        <p:spPr>
          <a:xfrm>
            <a:off x="0" y="2636911"/>
            <a:ext cx="1835696" cy="183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橢圓 5"/>
          <p:cNvSpPr/>
          <p:nvPr/>
        </p:nvSpPr>
        <p:spPr>
          <a:xfrm>
            <a:off x="125760" y="2750620"/>
            <a:ext cx="1584176" cy="1584176"/>
          </a:xfrm>
          <a:prstGeom prst="ellipse">
            <a:avLst/>
          </a:prstGeom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7871" y="3127209"/>
            <a:ext cx="20114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品德教育</a:t>
            </a:r>
            <a:endParaRPr lang="en-US" altLang="zh-TW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計畫</a:t>
            </a:r>
            <a:endParaRPr lang="zh-TW" altLang="en-US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09936" y="3027182"/>
            <a:ext cx="4572000" cy="9079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zh-TW" altLang="en-US" sz="2400" b="1" dirty="0">
                <a:solidFill>
                  <a:srgbClr val="9BBB59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計畫總目標：</a:t>
            </a:r>
            <a:endParaRPr lang="en-US" altLang="zh-TW" sz="2400" b="1" dirty="0">
              <a:solidFill>
                <a:srgbClr val="9BBB59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zh-TW" altLang="en-US" sz="2400" b="1" dirty="0">
                <a:solidFill>
                  <a:srgbClr val="9BBB59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修德澤人、態度為本</a:t>
            </a:r>
            <a:endParaRPr lang="en-US" altLang="zh-TW" sz="2400" b="1" dirty="0">
              <a:solidFill>
                <a:srgbClr val="9BBB59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2987824" y="585942"/>
            <a:ext cx="1080000" cy="1080000"/>
          </a:xfrm>
          <a:prstGeom prst="ellipse">
            <a:avLst/>
          </a:prstGeom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18007" y="891193"/>
            <a:ext cx="5550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營造友善態度之校園氛圍</a:t>
            </a:r>
          </a:p>
        </p:txBody>
      </p:sp>
      <p:sp>
        <p:nvSpPr>
          <p:cNvPr id="10" name="橢圓 9"/>
          <p:cNvSpPr/>
          <p:nvPr/>
        </p:nvSpPr>
        <p:spPr>
          <a:xfrm>
            <a:off x="4612754" y="1923244"/>
            <a:ext cx="1080000" cy="1080000"/>
          </a:xfrm>
          <a:prstGeom prst="ellipse">
            <a:avLst/>
          </a:prstGeom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47666" y="2119813"/>
            <a:ext cx="3396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培養負責、自律與尊重他人的態度</a:t>
            </a:r>
          </a:p>
        </p:txBody>
      </p:sp>
      <p:sp>
        <p:nvSpPr>
          <p:cNvPr id="12" name="橢圓 11"/>
          <p:cNvSpPr/>
          <p:nvPr/>
        </p:nvSpPr>
        <p:spPr>
          <a:xfrm>
            <a:off x="4612753" y="3958205"/>
            <a:ext cx="1080000" cy="1080000"/>
          </a:xfrm>
          <a:prstGeom prst="ellipse">
            <a:avLst/>
          </a:prstGeom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836752" y="4165429"/>
            <a:ext cx="3487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建立關懷人群與社會之人文素養</a:t>
            </a:r>
          </a:p>
        </p:txBody>
      </p:sp>
      <p:sp>
        <p:nvSpPr>
          <p:cNvPr id="14" name="橢圓 13"/>
          <p:cNvSpPr/>
          <p:nvPr/>
        </p:nvSpPr>
        <p:spPr>
          <a:xfrm>
            <a:off x="2987824" y="5182205"/>
            <a:ext cx="1080000" cy="1080000"/>
          </a:xfrm>
          <a:prstGeom prst="ellipse">
            <a:avLst/>
          </a:prstGeom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55976" y="5563440"/>
            <a:ext cx="2637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2296" lvl="0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en-US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2400" b="1" dirty="0">
                <a:solidFill>
                  <a:srgbClr val="4BACC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善盡社會責任</a:t>
            </a:r>
            <a:endParaRPr lang="zh-TW" altLang="en-US" sz="2400" b="1" dirty="0">
              <a:solidFill>
                <a:srgbClr val="4BACC6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Freeform: Shape 17"/>
          <p:cNvSpPr>
            <a:spLocks/>
          </p:cNvSpPr>
          <p:nvPr/>
        </p:nvSpPr>
        <p:spPr bwMode="auto">
          <a:xfrm>
            <a:off x="3251022" y="885225"/>
            <a:ext cx="553603" cy="473600"/>
          </a:xfrm>
          <a:custGeom>
            <a:avLst/>
            <a:gdLst>
              <a:gd name="T0" fmla="*/ 169 w 497"/>
              <a:gd name="T1" fmla="*/ 196 h 400"/>
              <a:gd name="T2" fmla="*/ 169 w 497"/>
              <a:gd name="T3" fmla="*/ 196 h 400"/>
              <a:gd name="T4" fmla="*/ 248 w 497"/>
              <a:gd name="T5" fmla="*/ 275 h 400"/>
              <a:gd name="T6" fmla="*/ 328 w 497"/>
              <a:gd name="T7" fmla="*/ 196 h 400"/>
              <a:gd name="T8" fmla="*/ 248 w 497"/>
              <a:gd name="T9" fmla="*/ 116 h 400"/>
              <a:gd name="T10" fmla="*/ 169 w 497"/>
              <a:gd name="T11" fmla="*/ 196 h 400"/>
              <a:gd name="T12" fmla="*/ 116 w 497"/>
              <a:gd name="T13" fmla="*/ 169 h 400"/>
              <a:gd name="T14" fmla="*/ 116 w 497"/>
              <a:gd name="T15" fmla="*/ 169 h 400"/>
              <a:gd name="T16" fmla="*/ 248 w 497"/>
              <a:gd name="T17" fmla="*/ 63 h 400"/>
              <a:gd name="T18" fmla="*/ 345 w 497"/>
              <a:gd name="T19" fmla="*/ 98 h 400"/>
              <a:gd name="T20" fmla="*/ 390 w 497"/>
              <a:gd name="T21" fmla="*/ 98 h 400"/>
              <a:gd name="T22" fmla="*/ 390 w 497"/>
              <a:gd name="T23" fmla="*/ 54 h 400"/>
              <a:gd name="T24" fmla="*/ 248 w 497"/>
              <a:gd name="T25" fmla="*/ 0 h 400"/>
              <a:gd name="T26" fmla="*/ 62 w 497"/>
              <a:gd name="T27" fmla="*/ 143 h 400"/>
              <a:gd name="T28" fmla="*/ 0 w 497"/>
              <a:gd name="T29" fmla="*/ 143 h 400"/>
              <a:gd name="T30" fmla="*/ 0 w 497"/>
              <a:gd name="T31" fmla="*/ 196 h 400"/>
              <a:gd name="T32" fmla="*/ 80 w 497"/>
              <a:gd name="T33" fmla="*/ 196 h 400"/>
              <a:gd name="T34" fmla="*/ 116 w 497"/>
              <a:gd name="T35" fmla="*/ 169 h 400"/>
              <a:gd name="T36" fmla="*/ 416 w 497"/>
              <a:gd name="T37" fmla="*/ 196 h 400"/>
              <a:gd name="T38" fmla="*/ 416 w 497"/>
              <a:gd name="T39" fmla="*/ 196 h 400"/>
              <a:gd name="T40" fmla="*/ 381 w 497"/>
              <a:gd name="T41" fmla="*/ 231 h 400"/>
              <a:gd name="T42" fmla="*/ 248 w 497"/>
              <a:gd name="T43" fmla="*/ 337 h 400"/>
              <a:gd name="T44" fmla="*/ 151 w 497"/>
              <a:gd name="T45" fmla="*/ 293 h 400"/>
              <a:gd name="T46" fmla="*/ 107 w 497"/>
              <a:gd name="T47" fmla="*/ 293 h 400"/>
              <a:gd name="T48" fmla="*/ 107 w 497"/>
              <a:gd name="T49" fmla="*/ 337 h 400"/>
              <a:gd name="T50" fmla="*/ 248 w 497"/>
              <a:gd name="T51" fmla="*/ 399 h 400"/>
              <a:gd name="T52" fmla="*/ 435 w 497"/>
              <a:gd name="T53" fmla="*/ 257 h 400"/>
              <a:gd name="T54" fmla="*/ 496 w 497"/>
              <a:gd name="T55" fmla="*/ 257 h 400"/>
              <a:gd name="T56" fmla="*/ 496 w 497"/>
              <a:gd name="T57" fmla="*/ 196 h 400"/>
              <a:gd name="T58" fmla="*/ 416 w 497"/>
              <a:gd name="T59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400">
                <a:moveTo>
                  <a:pt x="169" y="196"/>
                </a:moveTo>
                <a:lnTo>
                  <a:pt x="169" y="196"/>
                </a:lnTo>
                <a:cubicBezTo>
                  <a:pt x="169" y="240"/>
                  <a:pt x="204" y="275"/>
                  <a:pt x="248" y="275"/>
                </a:cubicBezTo>
                <a:cubicBezTo>
                  <a:pt x="292" y="275"/>
                  <a:pt x="328" y="240"/>
                  <a:pt x="328" y="196"/>
                </a:cubicBezTo>
                <a:cubicBezTo>
                  <a:pt x="328" y="151"/>
                  <a:pt x="292" y="116"/>
                  <a:pt x="248" y="116"/>
                </a:cubicBezTo>
                <a:cubicBezTo>
                  <a:pt x="204" y="116"/>
                  <a:pt x="169" y="151"/>
                  <a:pt x="169" y="196"/>
                </a:cubicBezTo>
                <a:close/>
                <a:moveTo>
                  <a:pt x="116" y="169"/>
                </a:moveTo>
                <a:lnTo>
                  <a:pt x="116" y="169"/>
                </a:lnTo>
                <a:cubicBezTo>
                  <a:pt x="124" y="107"/>
                  <a:pt x="186" y="63"/>
                  <a:pt x="248" y="63"/>
                </a:cubicBezTo>
                <a:cubicBezTo>
                  <a:pt x="284" y="63"/>
                  <a:pt x="319" y="71"/>
                  <a:pt x="345" y="98"/>
                </a:cubicBezTo>
                <a:cubicBezTo>
                  <a:pt x="354" y="107"/>
                  <a:pt x="381" y="107"/>
                  <a:pt x="390" y="98"/>
                </a:cubicBezTo>
                <a:cubicBezTo>
                  <a:pt x="399" y="89"/>
                  <a:pt x="399" y="71"/>
                  <a:pt x="390" y="54"/>
                </a:cubicBezTo>
                <a:cubicBezTo>
                  <a:pt x="354" y="18"/>
                  <a:pt x="301" y="0"/>
                  <a:pt x="248" y="0"/>
                </a:cubicBezTo>
                <a:cubicBezTo>
                  <a:pt x="160" y="0"/>
                  <a:pt x="80" y="54"/>
                  <a:pt x="62" y="143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96"/>
                  <a:pt x="0" y="196"/>
                  <a:pt x="0" y="196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107" y="196"/>
                  <a:pt x="107" y="178"/>
                  <a:pt x="116" y="169"/>
                </a:cubicBezTo>
                <a:close/>
                <a:moveTo>
                  <a:pt x="416" y="196"/>
                </a:moveTo>
                <a:lnTo>
                  <a:pt x="416" y="196"/>
                </a:lnTo>
                <a:cubicBezTo>
                  <a:pt x="390" y="196"/>
                  <a:pt x="390" y="222"/>
                  <a:pt x="381" y="231"/>
                </a:cubicBezTo>
                <a:cubicBezTo>
                  <a:pt x="372" y="293"/>
                  <a:pt x="319" y="337"/>
                  <a:pt x="248" y="337"/>
                </a:cubicBezTo>
                <a:cubicBezTo>
                  <a:pt x="213" y="337"/>
                  <a:pt x="177" y="319"/>
                  <a:pt x="151" y="293"/>
                </a:cubicBezTo>
                <a:cubicBezTo>
                  <a:pt x="142" y="284"/>
                  <a:pt x="116" y="284"/>
                  <a:pt x="107" y="293"/>
                </a:cubicBezTo>
                <a:cubicBezTo>
                  <a:pt x="97" y="310"/>
                  <a:pt x="97" y="328"/>
                  <a:pt x="107" y="337"/>
                </a:cubicBezTo>
                <a:cubicBezTo>
                  <a:pt x="142" y="373"/>
                  <a:pt x="195" y="399"/>
                  <a:pt x="248" y="399"/>
                </a:cubicBezTo>
                <a:cubicBezTo>
                  <a:pt x="337" y="399"/>
                  <a:pt x="416" y="337"/>
                  <a:pt x="435" y="257"/>
                </a:cubicBezTo>
                <a:cubicBezTo>
                  <a:pt x="496" y="257"/>
                  <a:pt x="496" y="257"/>
                  <a:pt x="496" y="257"/>
                </a:cubicBezTo>
                <a:cubicBezTo>
                  <a:pt x="496" y="196"/>
                  <a:pt x="496" y="196"/>
                  <a:pt x="496" y="196"/>
                </a:cubicBezTo>
                <a:lnTo>
                  <a:pt x="416" y="196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微软雅黑 Light" panose="020B0502040204020203" pitchFamily="34" charset="-122"/>
            </a:endParaRPr>
          </a:p>
        </p:txBody>
      </p:sp>
      <p:sp>
        <p:nvSpPr>
          <p:cNvPr id="19" name="Freeform: Shape 18"/>
          <p:cNvSpPr>
            <a:spLocks/>
          </p:cNvSpPr>
          <p:nvPr/>
        </p:nvSpPr>
        <p:spPr bwMode="auto">
          <a:xfrm>
            <a:off x="4928223" y="2267327"/>
            <a:ext cx="449060" cy="391833"/>
          </a:xfrm>
          <a:custGeom>
            <a:avLst/>
            <a:gdLst>
              <a:gd name="T0" fmla="*/ 443 w 497"/>
              <a:gd name="T1" fmla="*/ 0 h 400"/>
              <a:gd name="T2" fmla="*/ 443 w 497"/>
              <a:gd name="T3" fmla="*/ 0 h 400"/>
              <a:gd name="T4" fmla="*/ 53 w 497"/>
              <a:gd name="T5" fmla="*/ 0 h 400"/>
              <a:gd name="T6" fmla="*/ 0 w 497"/>
              <a:gd name="T7" fmla="*/ 44 h 400"/>
              <a:gd name="T8" fmla="*/ 0 w 497"/>
              <a:gd name="T9" fmla="*/ 346 h 400"/>
              <a:gd name="T10" fmla="*/ 53 w 497"/>
              <a:gd name="T11" fmla="*/ 399 h 400"/>
              <a:gd name="T12" fmla="*/ 443 w 497"/>
              <a:gd name="T13" fmla="*/ 399 h 400"/>
              <a:gd name="T14" fmla="*/ 496 w 497"/>
              <a:gd name="T15" fmla="*/ 346 h 400"/>
              <a:gd name="T16" fmla="*/ 496 w 497"/>
              <a:gd name="T17" fmla="*/ 44 h 400"/>
              <a:gd name="T18" fmla="*/ 443 w 497"/>
              <a:gd name="T19" fmla="*/ 0 h 400"/>
              <a:gd name="T20" fmla="*/ 443 w 497"/>
              <a:gd name="T21" fmla="*/ 346 h 400"/>
              <a:gd name="T22" fmla="*/ 443 w 497"/>
              <a:gd name="T23" fmla="*/ 346 h 400"/>
              <a:gd name="T24" fmla="*/ 53 w 497"/>
              <a:gd name="T25" fmla="*/ 346 h 400"/>
              <a:gd name="T26" fmla="*/ 53 w 497"/>
              <a:gd name="T27" fmla="*/ 44 h 400"/>
              <a:gd name="T28" fmla="*/ 443 w 497"/>
              <a:gd name="T29" fmla="*/ 44 h 400"/>
              <a:gd name="T30" fmla="*/ 443 w 497"/>
              <a:gd name="T31" fmla="*/ 346 h 400"/>
              <a:gd name="T32" fmla="*/ 222 w 497"/>
              <a:gd name="T33" fmla="*/ 249 h 400"/>
              <a:gd name="T34" fmla="*/ 222 w 497"/>
              <a:gd name="T35" fmla="*/ 249 h 400"/>
              <a:gd name="T36" fmla="*/ 97 w 497"/>
              <a:gd name="T37" fmla="*/ 249 h 400"/>
              <a:gd name="T38" fmla="*/ 97 w 497"/>
              <a:gd name="T39" fmla="*/ 293 h 400"/>
              <a:gd name="T40" fmla="*/ 222 w 497"/>
              <a:gd name="T41" fmla="*/ 293 h 400"/>
              <a:gd name="T42" fmla="*/ 222 w 497"/>
              <a:gd name="T43" fmla="*/ 249 h 400"/>
              <a:gd name="T44" fmla="*/ 222 w 497"/>
              <a:gd name="T45" fmla="*/ 178 h 400"/>
              <a:gd name="T46" fmla="*/ 222 w 497"/>
              <a:gd name="T47" fmla="*/ 178 h 400"/>
              <a:gd name="T48" fmla="*/ 97 w 497"/>
              <a:gd name="T49" fmla="*/ 178 h 400"/>
              <a:gd name="T50" fmla="*/ 97 w 497"/>
              <a:gd name="T51" fmla="*/ 222 h 400"/>
              <a:gd name="T52" fmla="*/ 222 w 497"/>
              <a:gd name="T53" fmla="*/ 222 h 400"/>
              <a:gd name="T54" fmla="*/ 222 w 497"/>
              <a:gd name="T55" fmla="*/ 178 h 400"/>
              <a:gd name="T56" fmla="*/ 222 w 497"/>
              <a:gd name="T57" fmla="*/ 98 h 400"/>
              <a:gd name="T58" fmla="*/ 222 w 497"/>
              <a:gd name="T59" fmla="*/ 98 h 400"/>
              <a:gd name="T60" fmla="*/ 97 w 497"/>
              <a:gd name="T61" fmla="*/ 98 h 400"/>
              <a:gd name="T62" fmla="*/ 97 w 497"/>
              <a:gd name="T63" fmla="*/ 143 h 400"/>
              <a:gd name="T64" fmla="*/ 222 w 497"/>
              <a:gd name="T65" fmla="*/ 143 h 400"/>
              <a:gd name="T66" fmla="*/ 222 w 497"/>
              <a:gd name="T67" fmla="*/ 98 h 400"/>
              <a:gd name="T68" fmla="*/ 389 w 497"/>
              <a:gd name="T69" fmla="*/ 257 h 400"/>
              <a:gd name="T70" fmla="*/ 389 w 497"/>
              <a:gd name="T71" fmla="*/ 257 h 400"/>
              <a:gd name="T72" fmla="*/ 354 w 497"/>
              <a:gd name="T73" fmla="*/ 231 h 400"/>
              <a:gd name="T74" fmla="*/ 381 w 497"/>
              <a:gd name="T75" fmla="*/ 151 h 400"/>
              <a:gd name="T76" fmla="*/ 336 w 497"/>
              <a:gd name="T77" fmla="*/ 98 h 400"/>
              <a:gd name="T78" fmla="*/ 292 w 497"/>
              <a:gd name="T79" fmla="*/ 151 h 400"/>
              <a:gd name="T80" fmla="*/ 319 w 497"/>
              <a:gd name="T81" fmla="*/ 231 h 400"/>
              <a:gd name="T82" fmla="*/ 275 w 497"/>
              <a:gd name="T83" fmla="*/ 257 h 400"/>
              <a:gd name="T84" fmla="*/ 275 w 497"/>
              <a:gd name="T85" fmla="*/ 293 h 400"/>
              <a:gd name="T86" fmla="*/ 398 w 497"/>
              <a:gd name="T87" fmla="*/ 293 h 400"/>
              <a:gd name="T88" fmla="*/ 389 w 497"/>
              <a:gd name="T89" fmla="*/ 257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7" h="400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373"/>
                  <a:pt x="17" y="399"/>
                  <a:pt x="53" y="399"/>
                </a:cubicBezTo>
                <a:cubicBezTo>
                  <a:pt x="443" y="399"/>
                  <a:pt x="443" y="399"/>
                  <a:pt x="443" y="399"/>
                </a:cubicBezTo>
                <a:cubicBezTo>
                  <a:pt x="470" y="399"/>
                  <a:pt x="496" y="373"/>
                  <a:pt x="496" y="346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8"/>
                  <a:pt x="470" y="0"/>
                  <a:pt x="443" y="0"/>
                </a:cubicBezTo>
                <a:close/>
                <a:moveTo>
                  <a:pt x="443" y="346"/>
                </a:moveTo>
                <a:lnTo>
                  <a:pt x="443" y="346"/>
                </a:lnTo>
                <a:cubicBezTo>
                  <a:pt x="53" y="346"/>
                  <a:pt x="53" y="346"/>
                  <a:pt x="53" y="346"/>
                </a:cubicBezTo>
                <a:cubicBezTo>
                  <a:pt x="53" y="44"/>
                  <a:pt x="53" y="44"/>
                  <a:pt x="53" y="44"/>
                </a:cubicBezTo>
                <a:cubicBezTo>
                  <a:pt x="443" y="44"/>
                  <a:pt x="443" y="44"/>
                  <a:pt x="443" y="44"/>
                </a:cubicBezTo>
                <a:lnTo>
                  <a:pt x="443" y="346"/>
                </a:lnTo>
                <a:close/>
                <a:moveTo>
                  <a:pt x="222" y="249"/>
                </a:moveTo>
                <a:lnTo>
                  <a:pt x="222" y="249"/>
                </a:lnTo>
                <a:cubicBezTo>
                  <a:pt x="97" y="249"/>
                  <a:pt x="97" y="249"/>
                  <a:pt x="97" y="249"/>
                </a:cubicBezTo>
                <a:cubicBezTo>
                  <a:pt x="97" y="293"/>
                  <a:pt x="97" y="293"/>
                  <a:pt x="97" y="293"/>
                </a:cubicBezTo>
                <a:cubicBezTo>
                  <a:pt x="222" y="293"/>
                  <a:pt x="222" y="293"/>
                  <a:pt x="222" y="293"/>
                </a:cubicBezTo>
                <a:lnTo>
                  <a:pt x="222" y="249"/>
                </a:lnTo>
                <a:close/>
                <a:moveTo>
                  <a:pt x="222" y="178"/>
                </a:moveTo>
                <a:lnTo>
                  <a:pt x="222" y="178"/>
                </a:lnTo>
                <a:cubicBezTo>
                  <a:pt x="97" y="178"/>
                  <a:pt x="97" y="178"/>
                  <a:pt x="97" y="178"/>
                </a:cubicBezTo>
                <a:cubicBezTo>
                  <a:pt x="97" y="222"/>
                  <a:pt x="97" y="222"/>
                  <a:pt x="97" y="222"/>
                </a:cubicBezTo>
                <a:cubicBezTo>
                  <a:pt x="222" y="222"/>
                  <a:pt x="222" y="222"/>
                  <a:pt x="222" y="222"/>
                </a:cubicBezTo>
                <a:lnTo>
                  <a:pt x="222" y="178"/>
                </a:lnTo>
                <a:close/>
                <a:moveTo>
                  <a:pt x="222" y="98"/>
                </a:moveTo>
                <a:lnTo>
                  <a:pt x="222" y="98"/>
                </a:lnTo>
                <a:cubicBezTo>
                  <a:pt x="97" y="98"/>
                  <a:pt x="97" y="98"/>
                  <a:pt x="97" y="98"/>
                </a:cubicBezTo>
                <a:cubicBezTo>
                  <a:pt x="97" y="143"/>
                  <a:pt x="97" y="143"/>
                  <a:pt x="97" y="143"/>
                </a:cubicBezTo>
                <a:cubicBezTo>
                  <a:pt x="222" y="143"/>
                  <a:pt x="222" y="143"/>
                  <a:pt x="222" y="143"/>
                </a:cubicBezTo>
                <a:lnTo>
                  <a:pt x="222" y="98"/>
                </a:lnTo>
                <a:close/>
                <a:moveTo>
                  <a:pt x="389" y="257"/>
                </a:moveTo>
                <a:lnTo>
                  <a:pt x="389" y="257"/>
                </a:lnTo>
                <a:cubicBezTo>
                  <a:pt x="389" y="257"/>
                  <a:pt x="354" y="249"/>
                  <a:pt x="354" y="231"/>
                </a:cubicBezTo>
                <a:cubicBezTo>
                  <a:pt x="354" y="204"/>
                  <a:pt x="381" y="196"/>
                  <a:pt x="381" y="151"/>
                </a:cubicBezTo>
                <a:cubicBezTo>
                  <a:pt x="381" y="125"/>
                  <a:pt x="372" y="98"/>
                  <a:pt x="336" y="98"/>
                </a:cubicBezTo>
                <a:cubicBezTo>
                  <a:pt x="301" y="98"/>
                  <a:pt x="292" y="125"/>
                  <a:pt x="292" y="151"/>
                </a:cubicBezTo>
                <a:cubicBezTo>
                  <a:pt x="292" y="196"/>
                  <a:pt x="319" y="204"/>
                  <a:pt x="319" y="231"/>
                </a:cubicBezTo>
                <a:cubicBezTo>
                  <a:pt x="319" y="249"/>
                  <a:pt x="275" y="257"/>
                  <a:pt x="275" y="257"/>
                </a:cubicBezTo>
                <a:lnTo>
                  <a:pt x="275" y="293"/>
                </a:lnTo>
                <a:cubicBezTo>
                  <a:pt x="398" y="293"/>
                  <a:pt x="398" y="293"/>
                  <a:pt x="398" y="293"/>
                </a:cubicBezTo>
                <a:cubicBezTo>
                  <a:pt x="398" y="293"/>
                  <a:pt x="398" y="257"/>
                  <a:pt x="389" y="257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微软雅黑 Light" panose="020B0502040204020203" pitchFamily="34" charset="-122"/>
            </a:endParaRPr>
          </a:p>
        </p:txBody>
      </p:sp>
      <p:sp>
        <p:nvSpPr>
          <p:cNvPr id="20" name="Freeform: Shape 9"/>
          <p:cNvSpPr/>
          <p:nvPr/>
        </p:nvSpPr>
        <p:spPr>
          <a:xfrm>
            <a:off x="3276624" y="5497921"/>
            <a:ext cx="502399" cy="4485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6" h="21600" extrusionOk="0">
                <a:moveTo>
                  <a:pt x="19462" y="6646"/>
                </a:moveTo>
                <a:lnTo>
                  <a:pt x="16442" y="1662"/>
                </a:lnTo>
                <a:lnTo>
                  <a:pt x="13695" y="1662"/>
                </a:lnTo>
                <a:lnTo>
                  <a:pt x="15834" y="6646"/>
                </a:lnTo>
                <a:cubicBezTo>
                  <a:pt x="15834" y="6646"/>
                  <a:pt x="19462" y="6646"/>
                  <a:pt x="19462" y="6646"/>
                </a:cubicBezTo>
                <a:close/>
                <a:moveTo>
                  <a:pt x="19252" y="8308"/>
                </a:moveTo>
                <a:lnTo>
                  <a:pt x="15865" y="8308"/>
                </a:lnTo>
                <a:lnTo>
                  <a:pt x="12720" y="16940"/>
                </a:lnTo>
                <a:cubicBezTo>
                  <a:pt x="12720" y="16940"/>
                  <a:pt x="19252" y="8308"/>
                  <a:pt x="19252" y="8308"/>
                </a:cubicBezTo>
                <a:close/>
                <a:moveTo>
                  <a:pt x="14314" y="6646"/>
                </a:moveTo>
                <a:lnTo>
                  <a:pt x="12175" y="1662"/>
                </a:lnTo>
                <a:lnTo>
                  <a:pt x="9301" y="1662"/>
                </a:lnTo>
                <a:lnTo>
                  <a:pt x="7162" y="6646"/>
                </a:lnTo>
                <a:cubicBezTo>
                  <a:pt x="7162" y="6646"/>
                  <a:pt x="14314" y="6646"/>
                  <a:pt x="14314" y="6646"/>
                </a:cubicBezTo>
                <a:close/>
                <a:moveTo>
                  <a:pt x="14397" y="8308"/>
                </a:moveTo>
                <a:lnTo>
                  <a:pt x="7079" y="8308"/>
                </a:lnTo>
                <a:lnTo>
                  <a:pt x="10738" y="18329"/>
                </a:lnTo>
                <a:cubicBezTo>
                  <a:pt x="10738" y="18329"/>
                  <a:pt x="14397" y="8308"/>
                  <a:pt x="14397" y="8308"/>
                </a:cubicBezTo>
                <a:close/>
                <a:moveTo>
                  <a:pt x="8756" y="16940"/>
                </a:moveTo>
                <a:lnTo>
                  <a:pt x="5611" y="8308"/>
                </a:lnTo>
                <a:lnTo>
                  <a:pt x="2224" y="8308"/>
                </a:lnTo>
                <a:cubicBezTo>
                  <a:pt x="2224" y="8308"/>
                  <a:pt x="8756" y="16940"/>
                  <a:pt x="8756" y="16940"/>
                </a:cubicBezTo>
                <a:close/>
                <a:moveTo>
                  <a:pt x="7781" y="1662"/>
                </a:moveTo>
                <a:lnTo>
                  <a:pt x="5034" y="1662"/>
                </a:lnTo>
                <a:lnTo>
                  <a:pt x="2014" y="6646"/>
                </a:lnTo>
                <a:lnTo>
                  <a:pt x="5642" y="6646"/>
                </a:lnTo>
                <a:cubicBezTo>
                  <a:pt x="5642" y="6646"/>
                  <a:pt x="7781" y="1662"/>
                  <a:pt x="7781" y="1662"/>
                </a:cubicBezTo>
                <a:close/>
                <a:moveTo>
                  <a:pt x="21339" y="6984"/>
                </a:moveTo>
                <a:cubicBezTo>
                  <a:pt x="21538" y="7295"/>
                  <a:pt x="21517" y="7750"/>
                  <a:pt x="21297" y="8048"/>
                </a:cubicBezTo>
                <a:lnTo>
                  <a:pt x="11231" y="21340"/>
                </a:lnTo>
                <a:cubicBezTo>
                  <a:pt x="11105" y="21509"/>
                  <a:pt x="10927" y="21600"/>
                  <a:pt x="10738" y="21600"/>
                </a:cubicBezTo>
                <a:cubicBezTo>
                  <a:pt x="10549" y="21600"/>
                  <a:pt x="10371" y="21509"/>
                  <a:pt x="10245" y="21340"/>
                </a:cubicBezTo>
                <a:lnTo>
                  <a:pt x="179" y="8048"/>
                </a:lnTo>
                <a:cubicBezTo>
                  <a:pt x="-41" y="7750"/>
                  <a:pt x="-62" y="7295"/>
                  <a:pt x="137" y="6984"/>
                </a:cubicBezTo>
                <a:lnTo>
                  <a:pt x="4164" y="337"/>
                </a:lnTo>
                <a:cubicBezTo>
                  <a:pt x="4289" y="117"/>
                  <a:pt x="4489" y="0"/>
                  <a:pt x="4698" y="0"/>
                </a:cubicBezTo>
                <a:lnTo>
                  <a:pt x="16778" y="0"/>
                </a:lnTo>
                <a:cubicBezTo>
                  <a:pt x="16987" y="0"/>
                  <a:pt x="17187" y="117"/>
                  <a:pt x="17312" y="337"/>
                </a:cubicBezTo>
                <a:cubicBezTo>
                  <a:pt x="17312" y="337"/>
                  <a:pt x="21339" y="6984"/>
                  <a:pt x="21339" y="6984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微软雅黑 Light" panose="020B0502040204020203" pitchFamily="34" charset="-122"/>
            </a:endParaRPr>
          </a:p>
        </p:txBody>
      </p:sp>
      <p:sp>
        <p:nvSpPr>
          <p:cNvPr id="21" name="Freeform: Shape 16"/>
          <p:cNvSpPr>
            <a:spLocks/>
          </p:cNvSpPr>
          <p:nvPr/>
        </p:nvSpPr>
        <p:spPr bwMode="auto">
          <a:xfrm>
            <a:off x="4870817" y="4242802"/>
            <a:ext cx="563871" cy="510806"/>
          </a:xfrm>
          <a:custGeom>
            <a:avLst/>
            <a:gdLst>
              <a:gd name="T0" fmla="*/ 363 w 461"/>
              <a:gd name="T1" fmla="*/ 336 h 443"/>
              <a:gd name="T2" fmla="*/ 363 w 461"/>
              <a:gd name="T3" fmla="*/ 336 h 443"/>
              <a:gd name="T4" fmla="*/ 284 w 461"/>
              <a:gd name="T5" fmla="*/ 248 h 443"/>
              <a:gd name="T6" fmla="*/ 310 w 461"/>
              <a:gd name="T7" fmla="*/ 195 h 443"/>
              <a:gd name="T8" fmla="*/ 328 w 461"/>
              <a:gd name="T9" fmla="*/ 151 h 443"/>
              <a:gd name="T10" fmla="*/ 319 w 461"/>
              <a:gd name="T11" fmla="*/ 132 h 443"/>
              <a:gd name="T12" fmla="*/ 328 w 461"/>
              <a:gd name="T13" fmla="*/ 88 h 443"/>
              <a:gd name="T14" fmla="*/ 230 w 461"/>
              <a:gd name="T15" fmla="*/ 0 h 443"/>
              <a:gd name="T16" fmla="*/ 132 w 461"/>
              <a:gd name="T17" fmla="*/ 88 h 443"/>
              <a:gd name="T18" fmla="*/ 141 w 461"/>
              <a:gd name="T19" fmla="*/ 132 h 443"/>
              <a:gd name="T20" fmla="*/ 132 w 461"/>
              <a:gd name="T21" fmla="*/ 151 h 443"/>
              <a:gd name="T22" fmla="*/ 150 w 461"/>
              <a:gd name="T23" fmla="*/ 195 h 443"/>
              <a:gd name="T24" fmla="*/ 177 w 461"/>
              <a:gd name="T25" fmla="*/ 248 h 443"/>
              <a:gd name="T26" fmla="*/ 97 w 461"/>
              <a:gd name="T27" fmla="*/ 336 h 443"/>
              <a:gd name="T28" fmla="*/ 0 w 461"/>
              <a:gd name="T29" fmla="*/ 398 h 443"/>
              <a:gd name="T30" fmla="*/ 0 w 461"/>
              <a:gd name="T31" fmla="*/ 442 h 443"/>
              <a:gd name="T32" fmla="*/ 230 w 461"/>
              <a:gd name="T33" fmla="*/ 442 h 443"/>
              <a:gd name="T34" fmla="*/ 460 w 461"/>
              <a:gd name="T35" fmla="*/ 442 h 443"/>
              <a:gd name="T36" fmla="*/ 460 w 461"/>
              <a:gd name="T37" fmla="*/ 398 h 443"/>
              <a:gd name="T38" fmla="*/ 363 w 461"/>
              <a:gd name="T39" fmla="*/ 336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1" h="443">
                <a:moveTo>
                  <a:pt x="363" y="336"/>
                </a:moveTo>
                <a:lnTo>
                  <a:pt x="363" y="336"/>
                </a:lnTo>
                <a:cubicBezTo>
                  <a:pt x="301" y="310"/>
                  <a:pt x="284" y="292"/>
                  <a:pt x="284" y="248"/>
                </a:cubicBezTo>
                <a:cubicBezTo>
                  <a:pt x="284" y="230"/>
                  <a:pt x="301" y="239"/>
                  <a:pt x="310" y="195"/>
                </a:cubicBezTo>
                <a:cubicBezTo>
                  <a:pt x="310" y="176"/>
                  <a:pt x="328" y="195"/>
                  <a:pt x="328" y="151"/>
                </a:cubicBezTo>
                <a:cubicBezTo>
                  <a:pt x="328" y="132"/>
                  <a:pt x="319" y="132"/>
                  <a:pt x="319" y="132"/>
                </a:cubicBezTo>
                <a:cubicBezTo>
                  <a:pt x="319" y="132"/>
                  <a:pt x="328" y="106"/>
                  <a:pt x="328" y="88"/>
                </a:cubicBezTo>
                <a:cubicBezTo>
                  <a:pt x="328" y="61"/>
                  <a:pt x="319" y="0"/>
                  <a:pt x="230" y="0"/>
                </a:cubicBezTo>
                <a:cubicBezTo>
                  <a:pt x="141" y="0"/>
                  <a:pt x="132" y="61"/>
                  <a:pt x="132" y="88"/>
                </a:cubicBezTo>
                <a:cubicBezTo>
                  <a:pt x="132" y="106"/>
                  <a:pt x="141" y="132"/>
                  <a:pt x="141" y="132"/>
                </a:cubicBezTo>
                <a:cubicBezTo>
                  <a:pt x="141" y="132"/>
                  <a:pt x="132" y="132"/>
                  <a:pt x="132" y="151"/>
                </a:cubicBezTo>
                <a:cubicBezTo>
                  <a:pt x="132" y="195"/>
                  <a:pt x="150" y="176"/>
                  <a:pt x="150" y="195"/>
                </a:cubicBezTo>
                <a:cubicBezTo>
                  <a:pt x="159" y="239"/>
                  <a:pt x="177" y="230"/>
                  <a:pt x="177" y="248"/>
                </a:cubicBezTo>
                <a:cubicBezTo>
                  <a:pt x="177" y="292"/>
                  <a:pt x="159" y="310"/>
                  <a:pt x="97" y="336"/>
                </a:cubicBezTo>
                <a:cubicBezTo>
                  <a:pt x="35" y="354"/>
                  <a:pt x="0" y="380"/>
                  <a:pt x="0" y="398"/>
                </a:cubicBezTo>
                <a:cubicBezTo>
                  <a:pt x="0" y="407"/>
                  <a:pt x="0" y="442"/>
                  <a:pt x="0" y="442"/>
                </a:cubicBezTo>
                <a:cubicBezTo>
                  <a:pt x="230" y="442"/>
                  <a:pt x="230" y="442"/>
                  <a:pt x="230" y="442"/>
                </a:cubicBezTo>
                <a:cubicBezTo>
                  <a:pt x="460" y="442"/>
                  <a:pt x="460" y="442"/>
                  <a:pt x="460" y="442"/>
                </a:cubicBezTo>
                <a:cubicBezTo>
                  <a:pt x="460" y="442"/>
                  <a:pt x="460" y="407"/>
                  <a:pt x="460" y="398"/>
                </a:cubicBezTo>
                <a:cubicBezTo>
                  <a:pt x="460" y="380"/>
                  <a:pt x="425" y="354"/>
                  <a:pt x="363" y="336"/>
                </a:cubicBezTo>
              </a:path>
            </a:pathLst>
          </a:cu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ea"/>
              <a:sym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1761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(9/9)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772816"/>
            <a:ext cx="6986588" cy="309681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b="1" dirty="0">
                <a:solidFill>
                  <a:srgbClr val="FF0066"/>
                </a:solidFill>
                <a:latin typeface="華康儷中黑" pitchFamily="49" charset="-120"/>
                <a:ea typeface="華康儷中黑" pitchFamily="49" charset="-120"/>
              </a:rPr>
              <a:t>◎</a:t>
            </a:r>
            <a:r>
              <a:rPr lang="zh-TW" altLang="en-US" dirty="0">
                <a:solidFill>
                  <a:srgbClr val="FF0066"/>
                </a:solidFill>
                <a:latin typeface="華康儷中黑" pitchFamily="49" charset="-120"/>
                <a:ea typeface="華康儷中黑" pitchFamily="49" charset="-120"/>
              </a:rPr>
              <a:t>學生請假規定</a:t>
            </a:r>
            <a:endParaRPr lang="en-US" altLang="zh-TW" dirty="0">
              <a:solidFill>
                <a:srgbClr val="FF0066"/>
              </a:solidFill>
              <a:latin typeface="華康儷中黑" pitchFamily="49" charset="-120"/>
              <a:ea typeface="華康儷中黑" pitchFamily="49" charset="-12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TW" altLang="en-US" sz="2000" dirty="0">
                <a:solidFill>
                  <a:srgbClr val="FF0066"/>
                </a:solidFill>
                <a:latin typeface="華康儷中黑" pitchFamily="49" charset="-120"/>
                <a:ea typeface="華康儷中黑" pitchFamily="49" charset="-120"/>
              </a:rPr>
              <a:t>  （請依規定至系所申請）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dirty="0">
              <a:solidFill>
                <a:srgbClr val="00B050"/>
              </a:solidFill>
              <a:latin typeface="華康儷中黑" pitchFamily="49" charset="-120"/>
              <a:ea typeface="華康儷中黑" pitchFamily="49" charset="-12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TW" altLang="en-US" dirty="0">
                <a:solidFill>
                  <a:srgbClr val="00B050"/>
                </a:solidFill>
                <a:latin typeface="華康儷中黑" pitchFamily="49" charset="-120"/>
                <a:ea typeface="華康儷中黑" pitchFamily="49" charset="-120"/>
              </a:rPr>
              <a:t>◎學生獎懲作業</a:t>
            </a:r>
            <a:endParaRPr lang="en-US" altLang="zh-TW" dirty="0">
              <a:solidFill>
                <a:srgbClr val="00B050"/>
              </a:solidFill>
              <a:latin typeface="華康儷中黑" pitchFamily="49" charset="-120"/>
              <a:ea typeface="華康儷中黑" pitchFamily="49" charset="-12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4000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  <a:sym typeface="Wingdings" pitchFamily="2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TW" altLang="en-US" sz="200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  <a:sym typeface="Wingdings" pitchFamily="2" charset="2"/>
              </a:rPr>
              <a:t></a:t>
            </a:r>
            <a:r>
              <a:rPr lang="zh-TW" altLang="en-US" sz="200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其他內容請參閱網站說明。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55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953499" y="2601104"/>
            <a:ext cx="504056" cy="1692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sz="5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81" y="753562"/>
            <a:ext cx="5808459" cy="422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008" y="5139286"/>
            <a:ext cx="4143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直線圖說文字 1 5"/>
          <p:cNvSpPr/>
          <p:nvPr/>
        </p:nvSpPr>
        <p:spPr>
          <a:xfrm>
            <a:off x="323528" y="2001632"/>
            <a:ext cx="1800200" cy="972688"/>
          </a:xfrm>
          <a:prstGeom prst="borderCallout1">
            <a:avLst>
              <a:gd name="adj1" fmla="val -331"/>
              <a:gd name="adj2" fmla="val 98631"/>
              <a:gd name="adj3" fmla="val -35513"/>
              <a:gd name="adj4" fmla="val 12793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  <a:sym typeface="Wingdings"/>
              </a:rPr>
              <a:t>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中正大學首頁</a:t>
            </a: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超研澤新中特黑" pitchFamily="49" charset="-120"/>
            </a:endParaRPr>
          </a:p>
          <a:p>
            <a:pPr marL="342900" indent="-342900" algn="ctr"/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『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行政單位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』</a:t>
            </a:r>
          </a:p>
          <a:p>
            <a:pPr marL="342900" indent="-342900"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游標置放</a:t>
            </a:r>
          </a:p>
        </p:txBody>
      </p:sp>
      <p:sp>
        <p:nvSpPr>
          <p:cNvPr id="9" name="直線圖說文字 1 8"/>
          <p:cNvSpPr/>
          <p:nvPr/>
        </p:nvSpPr>
        <p:spPr>
          <a:xfrm>
            <a:off x="904482" y="3656064"/>
            <a:ext cx="1800200" cy="972688"/>
          </a:xfrm>
          <a:prstGeom prst="borderCallout1">
            <a:avLst>
              <a:gd name="adj1" fmla="val 1639"/>
              <a:gd name="adj2" fmla="val 98534"/>
              <a:gd name="adj3" fmla="val -48359"/>
              <a:gd name="adj4" fmla="val 13658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  <a:sym typeface="Wingdings"/>
              </a:rPr>
              <a:t>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中正大學首頁</a:t>
            </a: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超研澤新中特黑" pitchFamily="49" charset="-120"/>
            </a:endParaRPr>
          </a:p>
          <a:p>
            <a:pPr marL="342900" indent="-342900" algn="ctr"/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『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學務處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』</a:t>
            </a:r>
          </a:p>
          <a:p>
            <a:pPr marL="342900" indent="-342900"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點入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065E48E-B159-464E-8449-A3D12CDFB3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3010" y="3342508"/>
            <a:ext cx="6108171" cy="3435846"/>
          </a:xfrm>
          <a:prstGeom prst="rect">
            <a:avLst/>
          </a:prstGeom>
        </p:spPr>
      </p:pic>
      <p:sp>
        <p:nvSpPr>
          <p:cNvPr id="11" name="直線圖說文字 1 10"/>
          <p:cNvSpPr/>
          <p:nvPr/>
        </p:nvSpPr>
        <p:spPr>
          <a:xfrm>
            <a:off x="1323540" y="5585320"/>
            <a:ext cx="1965306" cy="972688"/>
          </a:xfrm>
          <a:prstGeom prst="borderCallout1">
            <a:avLst>
              <a:gd name="adj1" fmla="val 2893"/>
              <a:gd name="adj2" fmla="val 97856"/>
              <a:gd name="adj3" fmla="val -105572"/>
              <a:gd name="adj4" fmla="val 20551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  <a:sym typeface="Wingdings"/>
              </a:rPr>
              <a:t>學務處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首頁</a:t>
            </a: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cs typeface="超研澤新中特黑" pitchFamily="49" charset="-120"/>
            </a:endParaRPr>
          </a:p>
          <a:p>
            <a:pPr marL="342900" indent="-342900" algn="ctr"/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『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生活事務組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』</a:t>
            </a:r>
          </a:p>
          <a:p>
            <a:pPr marL="342900" indent="-342900"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超研澤新中特黑" pitchFamily="49" charset="-120"/>
              </a:rPr>
              <a:t>點入</a:t>
            </a:r>
          </a:p>
        </p:txBody>
      </p:sp>
    </p:spTree>
    <p:extLst>
      <p:ext uri="{BB962C8B-B14F-4D97-AF65-F5344CB8AC3E}">
        <p14:creationId xmlns:p14="http://schemas.microsoft.com/office/powerpoint/2010/main" val="60039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68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0" y="1776791"/>
            <a:ext cx="8589645" cy="4678393"/>
            <a:chOff x="350083" y="1434431"/>
            <a:chExt cx="8589645" cy="4678393"/>
          </a:xfrm>
        </p:grpSpPr>
        <p:sp>
          <p:nvSpPr>
            <p:cNvPr id="66" name="文本框 23"/>
            <p:cNvSpPr txBox="1"/>
            <p:nvPr/>
          </p:nvSpPr>
          <p:spPr>
            <a:xfrm>
              <a:off x="5784218" y="1434431"/>
              <a:ext cx="65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350083" y="1434431"/>
              <a:ext cx="2064220" cy="4678393"/>
              <a:chOff x="3245968" y="1413843"/>
              <a:chExt cx="2064220" cy="4678393"/>
            </a:xfrm>
          </p:grpSpPr>
          <p:sp>
            <p:nvSpPr>
              <p:cNvPr id="56" name="Freeform 7"/>
              <p:cNvSpPr>
                <a:spLocks/>
              </p:cNvSpPr>
              <p:nvPr/>
            </p:nvSpPr>
            <p:spPr bwMode="auto">
              <a:xfrm rot="21233369">
                <a:off x="3389723" y="2846373"/>
                <a:ext cx="652755" cy="1857821"/>
              </a:xfrm>
              <a:custGeom>
                <a:avLst/>
                <a:gdLst>
                  <a:gd name="T0" fmla="*/ 1292225 w 1750"/>
                  <a:gd name="T1" fmla="*/ 200783 h 5527"/>
                  <a:gd name="T2" fmla="*/ 231862 w 1750"/>
                  <a:gd name="T3" fmla="*/ 2050641 h 5527"/>
                  <a:gd name="T4" fmla="*/ 1254566 w 1750"/>
                  <a:gd name="T5" fmla="*/ 3878354 h 5527"/>
                  <a:gd name="T6" fmla="*/ 1138635 w 1750"/>
                  <a:gd name="T7" fmla="*/ 4079875 h 5527"/>
                  <a:gd name="T8" fmla="*/ 0 w 1750"/>
                  <a:gd name="T9" fmla="*/ 2050641 h 5527"/>
                  <a:gd name="T10" fmla="*/ 1176294 w 1750"/>
                  <a:gd name="T11" fmla="*/ 0 h 5527"/>
                  <a:gd name="T12" fmla="*/ 1292225 w 1750"/>
                  <a:gd name="T13" fmla="*/ 200783 h 55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750" h="5527">
                    <a:moveTo>
                      <a:pt x="1750" y="272"/>
                    </a:moveTo>
                    <a:cubicBezTo>
                      <a:pt x="891" y="777"/>
                      <a:pt x="314" y="1710"/>
                      <a:pt x="314" y="2778"/>
                    </a:cubicBezTo>
                    <a:cubicBezTo>
                      <a:pt x="314" y="3825"/>
                      <a:pt x="868" y="4743"/>
                      <a:pt x="1699" y="5254"/>
                    </a:cubicBezTo>
                    <a:lnTo>
                      <a:pt x="1542" y="5527"/>
                    </a:lnTo>
                    <a:cubicBezTo>
                      <a:pt x="617" y="4961"/>
                      <a:pt x="0" y="3942"/>
                      <a:pt x="0" y="2778"/>
                    </a:cubicBezTo>
                    <a:cubicBezTo>
                      <a:pt x="0" y="1594"/>
                      <a:pt x="640" y="559"/>
                      <a:pt x="1593" y="0"/>
                    </a:cubicBezTo>
                    <a:lnTo>
                      <a:pt x="1750" y="27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294A5A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8" name="Oval 9"/>
              <p:cNvSpPr>
                <a:spLocks noChangeArrowheads="1"/>
              </p:cNvSpPr>
              <p:nvPr/>
            </p:nvSpPr>
            <p:spPr bwMode="auto">
              <a:xfrm>
                <a:off x="3673234" y="1598510"/>
                <a:ext cx="1534256" cy="1539574"/>
              </a:xfrm>
              <a:prstGeom prst="ellipse">
                <a:avLst/>
              </a:prstGeom>
              <a:ln/>
              <a:extLst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仿宋_GB2312" pitchFamily="1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94A5A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9" name="Oval 10"/>
              <p:cNvSpPr>
                <a:spLocks noChangeArrowheads="1"/>
              </p:cNvSpPr>
              <p:nvPr/>
            </p:nvSpPr>
            <p:spPr bwMode="auto">
              <a:xfrm>
                <a:off x="3643747" y="4525996"/>
                <a:ext cx="1563743" cy="1566240"/>
              </a:xfrm>
              <a:prstGeom prst="ellipse">
                <a:avLst/>
              </a:prstGeom>
              <a:ln/>
              <a:extLst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仿宋_GB2312" pitchFamily="1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294A5A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TextBox 17"/>
              <p:cNvSpPr txBox="1">
                <a:spLocks noChangeArrowheads="1"/>
              </p:cNvSpPr>
              <p:nvPr/>
            </p:nvSpPr>
            <p:spPr bwMode="auto">
              <a:xfrm>
                <a:off x="3245968" y="1413843"/>
                <a:ext cx="77628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仿宋_GB2312" pitchFamily="1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2" name="TextBox 18"/>
              <p:cNvSpPr txBox="1">
                <a:spLocks noChangeArrowheads="1"/>
              </p:cNvSpPr>
              <p:nvPr/>
            </p:nvSpPr>
            <p:spPr bwMode="auto">
              <a:xfrm>
                <a:off x="4533900" y="5124450"/>
                <a:ext cx="77628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accent1"/>
                    </a:solidFill>
                    <a:latin typeface="Arial" panose="020B0604020202020204" pitchFamily="34" charset="0"/>
                    <a:ea typeface="仿宋_GB2312" pitchFamily="1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714080" y="1744503"/>
              <a:ext cx="363751" cy="369109"/>
              <a:chOff x="2068638" y="-386478"/>
              <a:chExt cx="363751" cy="369109"/>
            </a:xfrm>
          </p:grpSpPr>
          <p:sp>
            <p:nvSpPr>
              <p:cNvPr id="52" name="타원 41"/>
              <p:cNvSpPr/>
              <p:nvPr/>
            </p:nvSpPr>
            <p:spPr bwMode="auto">
              <a:xfrm>
                <a:off x="2068638" y="-386478"/>
                <a:ext cx="363751" cy="369109"/>
              </a:xfrm>
              <a:prstGeom prst="ellipse">
                <a:avLst/>
              </a:prstGeom>
              <a:solidFill>
                <a:srgbClr val="1366B1"/>
              </a:solidFill>
              <a:ln w="4445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114300" sx="102000" sy="102000" algn="ctr" rotWithShape="0">
                  <a:prstClr val="black">
                    <a:alpha val="39000"/>
                  </a:prstClr>
                </a:outerShdw>
              </a:effectLst>
            </p:spPr>
            <p:txBody>
              <a:bodyPr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53" name="타원 42"/>
              <p:cNvSpPr/>
              <p:nvPr/>
            </p:nvSpPr>
            <p:spPr bwMode="auto">
              <a:xfrm>
                <a:off x="2102420" y="-357642"/>
                <a:ext cx="306915" cy="311436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</a:endParaRPr>
              </a:p>
            </p:txBody>
          </p:sp>
        </p:grpSp>
        <p:grpSp>
          <p:nvGrpSpPr>
            <p:cNvPr id="17" name="群組 16"/>
            <p:cNvGrpSpPr/>
            <p:nvPr/>
          </p:nvGrpSpPr>
          <p:grpSpPr>
            <a:xfrm>
              <a:off x="1844283" y="4580858"/>
              <a:ext cx="363751" cy="369109"/>
              <a:chOff x="2365269" y="253431"/>
              <a:chExt cx="363751" cy="369109"/>
            </a:xfrm>
          </p:grpSpPr>
          <p:sp>
            <p:nvSpPr>
              <p:cNvPr id="50" name="타원 41"/>
              <p:cNvSpPr/>
              <p:nvPr/>
            </p:nvSpPr>
            <p:spPr bwMode="auto">
              <a:xfrm>
                <a:off x="2365269" y="253431"/>
                <a:ext cx="363751" cy="369109"/>
              </a:xfrm>
              <a:prstGeom prst="ellipse">
                <a:avLst/>
              </a:prstGeom>
              <a:solidFill>
                <a:srgbClr val="1366B1"/>
              </a:solidFill>
              <a:ln w="4445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114300" sx="102000" sy="102000" algn="ctr" rotWithShape="0">
                  <a:prstClr val="black">
                    <a:alpha val="39000"/>
                  </a:prstClr>
                </a:outerShdw>
              </a:effectLst>
            </p:spPr>
            <p:txBody>
              <a:bodyPr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51" name="타원 42"/>
              <p:cNvSpPr/>
              <p:nvPr/>
            </p:nvSpPr>
            <p:spPr bwMode="auto">
              <a:xfrm>
                <a:off x="2393687" y="292769"/>
                <a:ext cx="306915" cy="311436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5pPr>
                <a:lvl6pPr marL="25146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6pPr>
                <a:lvl7pPr marL="29718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7pPr>
                <a:lvl8pPr marL="34290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8pPr>
                <a:lvl9pPr marL="3886200" indent="-22860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Gulim" pitchFamily="34" charset="-127"/>
                    <a:ea typeface="Gulim" pitchFamily="34" charset="-127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</a:endParaRPr>
              </a:p>
            </p:txBody>
          </p:sp>
        </p:grpSp>
        <p:sp>
          <p:nvSpPr>
            <p:cNvPr id="19" name="文字方塊 18"/>
            <p:cNvSpPr txBox="1"/>
            <p:nvPr/>
          </p:nvSpPr>
          <p:spPr>
            <a:xfrm>
              <a:off x="739558" y="1733010"/>
              <a:ext cx="359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1864897" y="4580025"/>
              <a:ext cx="322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任意多边形 2"/>
            <p:cNvSpPr/>
            <p:nvPr/>
          </p:nvSpPr>
          <p:spPr>
            <a:xfrm>
              <a:off x="1243619" y="3607928"/>
              <a:ext cx="7696109" cy="357051"/>
            </a:xfrm>
            <a:custGeom>
              <a:avLst/>
              <a:gdLst>
                <a:gd name="connsiteX0" fmla="*/ 0 w 7709727"/>
                <a:gd name="connsiteY0" fmla="*/ 0 h 357051"/>
                <a:gd name="connsiteX1" fmla="*/ 7531202 w 7709727"/>
                <a:gd name="connsiteY1" fmla="*/ 0 h 357051"/>
                <a:gd name="connsiteX2" fmla="*/ 7709727 w 7709727"/>
                <a:gd name="connsiteY2" fmla="*/ 178526 h 357051"/>
                <a:gd name="connsiteX3" fmla="*/ 7531202 w 7709727"/>
                <a:gd name="connsiteY3" fmla="*/ 357051 h 357051"/>
                <a:gd name="connsiteX4" fmla="*/ 0 w 7709727"/>
                <a:gd name="connsiteY4" fmla="*/ 357051 h 357051"/>
                <a:gd name="connsiteX5" fmla="*/ 178525 w 7709727"/>
                <a:gd name="connsiteY5" fmla="*/ 178526 h 35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09727" h="357051">
                  <a:moveTo>
                    <a:pt x="0" y="0"/>
                  </a:moveTo>
                  <a:lnTo>
                    <a:pt x="7531202" y="0"/>
                  </a:lnTo>
                  <a:lnTo>
                    <a:pt x="7709727" y="178526"/>
                  </a:lnTo>
                  <a:lnTo>
                    <a:pt x="7531202" y="357051"/>
                  </a:lnTo>
                  <a:lnTo>
                    <a:pt x="0" y="357051"/>
                  </a:lnTo>
                  <a:lnTo>
                    <a:pt x="178525" y="1785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2162286" y="3048183"/>
              <a:ext cx="2263823" cy="1368000"/>
              <a:chOff x="908948" y="1639800"/>
              <a:chExt cx="2263823" cy="1368000"/>
            </a:xfrm>
          </p:grpSpPr>
          <p:grpSp>
            <p:nvGrpSpPr>
              <p:cNvPr id="46" name="组合 22"/>
              <p:cNvGrpSpPr/>
              <p:nvPr/>
            </p:nvGrpSpPr>
            <p:grpSpPr>
              <a:xfrm>
                <a:off x="908948" y="1639800"/>
                <a:ext cx="1368000" cy="1368000"/>
                <a:chOff x="908948" y="1639800"/>
                <a:chExt cx="1368000" cy="1368000"/>
              </a:xfrm>
            </p:grpSpPr>
            <p:sp>
              <p:nvSpPr>
                <p:cNvPr id="48" name="椭圆 25"/>
                <p:cNvSpPr/>
                <p:nvPr/>
              </p:nvSpPr>
              <p:spPr>
                <a:xfrm>
                  <a:off x="908948" y="1639800"/>
                  <a:ext cx="1368000" cy="13680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9" name="椭圆 26"/>
                <p:cNvSpPr/>
                <p:nvPr/>
              </p:nvSpPr>
              <p:spPr>
                <a:xfrm>
                  <a:off x="1006148" y="1720666"/>
                  <a:ext cx="1173600" cy="1174221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381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47" name="文本框 23"/>
              <p:cNvSpPr txBox="1"/>
              <p:nvPr/>
            </p:nvSpPr>
            <p:spPr>
              <a:xfrm>
                <a:off x="3172706" y="2019663"/>
                <a:ext cx="65" cy="369332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/>
              <a:p>
                <a:pPr algn="ctr"/>
                <a:endParaRPr lang="zh-CN" altLang="en-US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3" name="组合 28"/>
            <p:cNvGrpSpPr/>
            <p:nvPr/>
          </p:nvGrpSpPr>
          <p:grpSpPr>
            <a:xfrm>
              <a:off x="3582151" y="3153384"/>
              <a:ext cx="1088571" cy="1088571"/>
              <a:chOff x="-1612158" y="1799722"/>
              <a:chExt cx="1088571" cy="1088571"/>
            </a:xfrm>
          </p:grpSpPr>
          <p:sp>
            <p:nvSpPr>
              <p:cNvPr id="44" name="椭圆 31"/>
              <p:cNvSpPr/>
              <p:nvPr/>
            </p:nvSpPr>
            <p:spPr>
              <a:xfrm>
                <a:off x="-1612158" y="1799722"/>
                <a:ext cx="1088571" cy="108857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5" name="椭圆 32"/>
              <p:cNvSpPr/>
              <p:nvPr/>
            </p:nvSpPr>
            <p:spPr>
              <a:xfrm>
                <a:off x="-1516363" y="1901987"/>
                <a:ext cx="896983" cy="896983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8100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2326617" y="3453554"/>
              <a:ext cx="9929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軍公教遺族</a:t>
              </a: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3652155" y="3466612"/>
              <a:ext cx="9485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特殊境遇家庭子女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813363" y="1982094"/>
              <a:ext cx="1513254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zh-TW" altLang="en-US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舊生</a:t>
              </a:r>
              <a:endPara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 lvl="0" algn="ctr">
                <a:defRPr/>
              </a:pP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</a:t>
              </a:r>
              <a:r>
                <a:rPr lang="zh-TW" altLang="en-US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上學期</a:t>
              </a:r>
              <a:r>
                <a:rPr lang="en-US" altLang="zh-TW" sz="1600" b="1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12</a:t>
              </a:r>
              <a:r>
                <a:rPr lang="zh-TW" altLang="en-US" sz="1600" b="1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月</a:t>
              </a:r>
              <a:endParaRPr lang="en-US" altLang="zh-TW" sz="16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 lvl="0" algn="ctr">
                <a:defRPr/>
              </a:pPr>
              <a:r>
                <a:rPr lang="zh-TW" altLang="en-US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下學期  </a:t>
              </a:r>
              <a:r>
                <a:rPr lang="en-US" altLang="zh-TW" sz="1600" b="1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5</a:t>
              </a:r>
              <a:r>
                <a:rPr lang="zh-TW" altLang="en-US" sz="1600" b="1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月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)</a:t>
              </a:r>
              <a:endParaRPr lang="en-US" altLang="ko-KR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40619" y="5021927"/>
              <a:ext cx="2258741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zh-TW" altLang="en-US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新生</a:t>
              </a:r>
              <a:endParaRPr lang="en-US" altLang="zh-TW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 lvl="0" algn="ctr">
                <a:defRPr/>
              </a:pP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</a:t>
              </a:r>
              <a:r>
                <a:rPr lang="en-US" altLang="zh-TW" sz="1600" b="1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8/10-8/20</a:t>
              </a:r>
              <a:r>
                <a:rPr lang="en-US" altLang="zh-TW" sz="16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)</a:t>
              </a:r>
            </a:p>
          </p:txBody>
        </p:sp>
        <p:sp>
          <p:nvSpPr>
            <p:cNvPr id="39" name="文本框 23"/>
            <p:cNvSpPr txBox="1"/>
            <p:nvPr/>
          </p:nvSpPr>
          <p:spPr>
            <a:xfrm>
              <a:off x="5784218" y="5275429"/>
              <a:ext cx="65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3" name="灯片编号占位符 1"/>
          <p:cNvSpPr txBox="1">
            <a:spLocks/>
          </p:cNvSpPr>
          <p:nvPr/>
        </p:nvSpPr>
        <p:spPr>
          <a:xfrm>
            <a:off x="9411080" y="6371593"/>
            <a:ext cx="3852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endParaRPr lang="zh-CN" altLang="en-US" b="1" dirty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63" y="3632098"/>
            <a:ext cx="950354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" name="椭圆 26"/>
          <p:cNvSpPr/>
          <p:nvPr/>
        </p:nvSpPr>
        <p:spPr>
          <a:xfrm>
            <a:off x="4443634" y="3470414"/>
            <a:ext cx="1126800" cy="112787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椭圆 32"/>
          <p:cNvSpPr/>
          <p:nvPr/>
        </p:nvSpPr>
        <p:spPr>
          <a:xfrm>
            <a:off x="7011921" y="3606483"/>
            <a:ext cx="896983" cy="89698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794556" y="3944147"/>
            <a:ext cx="96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原住民</a:t>
            </a:r>
          </a:p>
        </p:txBody>
      </p:sp>
      <p:sp>
        <p:nvSpPr>
          <p:cNvPr id="78" name="矩形 77"/>
          <p:cNvSpPr/>
          <p:nvPr/>
        </p:nvSpPr>
        <p:spPr>
          <a:xfrm>
            <a:off x="4537637" y="3749683"/>
            <a:ext cx="938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身心障礙學生</a:t>
            </a:r>
          </a:p>
        </p:txBody>
      </p:sp>
      <p:sp>
        <p:nvSpPr>
          <p:cNvPr id="79" name="矩形 78"/>
          <p:cNvSpPr/>
          <p:nvPr/>
        </p:nvSpPr>
        <p:spPr>
          <a:xfrm>
            <a:off x="7011921" y="3795914"/>
            <a:ext cx="971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低收入戶子女</a:t>
            </a:r>
          </a:p>
        </p:txBody>
      </p:sp>
      <p:pic>
        <p:nvPicPr>
          <p:cNvPr id="8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842" y="3439568"/>
            <a:ext cx="1152000" cy="123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" name="矩形 80"/>
          <p:cNvSpPr/>
          <p:nvPr/>
        </p:nvSpPr>
        <p:spPr>
          <a:xfrm>
            <a:off x="8032464" y="3749683"/>
            <a:ext cx="1214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中低收入戶子女</a:t>
            </a:r>
          </a:p>
        </p:txBody>
      </p:sp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270" y="3416648"/>
            <a:ext cx="1242000" cy="122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矩形 82"/>
          <p:cNvSpPr/>
          <p:nvPr/>
        </p:nvSpPr>
        <p:spPr>
          <a:xfrm>
            <a:off x="5697886" y="3723334"/>
            <a:ext cx="1217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身心障礙人士子女</a:t>
            </a:r>
          </a:p>
        </p:txBody>
      </p:sp>
      <p:sp>
        <p:nvSpPr>
          <p:cNvPr id="84" name="橢圓 83"/>
          <p:cNvSpPr/>
          <p:nvPr/>
        </p:nvSpPr>
        <p:spPr>
          <a:xfrm>
            <a:off x="5690878" y="3416647"/>
            <a:ext cx="1224136" cy="122413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(1/9</a:t>
            </a:r>
            <a:r>
              <a:rPr lang="en-US" altLang="zh-TW" sz="14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91" name="矩形 90"/>
          <p:cNvSpPr/>
          <p:nvPr/>
        </p:nvSpPr>
        <p:spPr>
          <a:xfrm>
            <a:off x="886080" y="1253571"/>
            <a:ext cx="19833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學雜費減免</a:t>
            </a:r>
          </a:p>
        </p:txBody>
      </p:sp>
    </p:spTree>
    <p:extLst>
      <p:ext uri="{BB962C8B-B14F-4D97-AF65-F5344CB8AC3E}">
        <p14:creationId xmlns:p14="http://schemas.microsoft.com/office/powerpoint/2010/main" val="2542969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9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4" name="Rectangle 36"/>
          <p:cNvSpPr>
            <a:spLocks noChangeArrowheads="1"/>
          </p:cNvSpPr>
          <p:nvPr/>
        </p:nvSpPr>
        <p:spPr bwMode="auto">
          <a:xfrm>
            <a:off x="83604" y="1723508"/>
            <a:ext cx="59055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en-US" altLang="zh-TW" sz="6000" dirty="0">
                <a:latin typeface="華康儷中黑" pitchFamily="49" charset="-120"/>
                <a:ea typeface="華康儷中黑" pitchFamily="49" charset="-120"/>
              </a:rPr>
              <a:t> </a:t>
            </a:r>
            <a:endParaRPr lang="zh-TW" altLang="en-US" sz="4000" b="0" dirty="0">
              <a:solidFill>
                <a:srgbClr val="0000FF"/>
              </a:solidFill>
              <a:latin typeface="華康儷中黑" pitchFamily="49" charset="-120"/>
              <a:ea typeface="華康儷中黑" pitchFamily="49" charset="-120"/>
            </a:endParaRPr>
          </a:p>
        </p:txBody>
      </p:sp>
      <p:sp>
        <p:nvSpPr>
          <p:cNvPr id="5" name="椭圆 52"/>
          <p:cNvSpPr/>
          <p:nvPr/>
        </p:nvSpPr>
        <p:spPr>
          <a:xfrm>
            <a:off x="2690934" y="2116997"/>
            <a:ext cx="1875836" cy="1875836"/>
          </a:xfrm>
          <a:prstGeom prst="ellipse">
            <a:avLst/>
          </a:prstGeom>
          <a:solidFill>
            <a:srgbClr val="F3C301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15"/>
          <p:cNvSpPr/>
          <p:nvPr/>
        </p:nvSpPr>
        <p:spPr>
          <a:xfrm>
            <a:off x="4302051" y="2421455"/>
            <a:ext cx="1875836" cy="1875836"/>
          </a:xfrm>
          <a:prstGeom prst="ellipse">
            <a:avLst/>
          </a:prstGeom>
          <a:solidFill>
            <a:srgbClr val="F3C301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16"/>
          <p:cNvSpPr/>
          <p:nvPr/>
        </p:nvSpPr>
        <p:spPr>
          <a:xfrm>
            <a:off x="1607614" y="2330177"/>
            <a:ext cx="1920268" cy="1920268"/>
          </a:xfrm>
          <a:prstGeom prst="ellipse">
            <a:avLst/>
          </a:prstGeom>
          <a:solidFill>
            <a:srgbClr val="00C3D9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感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椭圆 18"/>
          <p:cNvSpPr/>
          <p:nvPr/>
        </p:nvSpPr>
        <p:spPr>
          <a:xfrm>
            <a:off x="3072654" y="1565708"/>
            <a:ext cx="1920268" cy="1920268"/>
          </a:xfrm>
          <a:prstGeom prst="ellipse">
            <a:avLst/>
          </a:prstGeom>
          <a:solidFill>
            <a:srgbClr val="028985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謝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19"/>
          <p:cNvSpPr/>
          <p:nvPr/>
        </p:nvSpPr>
        <p:spPr>
          <a:xfrm>
            <a:off x="4160465" y="2908981"/>
            <a:ext cx="1920268" cy="1920268"/>
          </a:xfrm>
          <a:prstGeom prst="ellipse">
            <a:avLst/>
          </a:prstGeom>
          <a:solidFill>
            <a:srgbClr val="E94E6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觀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椭圆 20"/>
          <p:cNvSpPr/>
          <p:nvPr/>
        </p:nvSpPr>
        <p:spPr>
          <a:xfrm>
            <a:off x="5547025" y="2034488"/>
            <a:ext cx="1920268" cy="1920268"/>
          </a:xfrm>
          <a:prstGeom prst="ellipse">
            <a:avLst/>
          </a:prstGeom>
          <a:solidFill>
            <a:srgbClr val="DE6E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看</a:t>
            </a:r>
            <a:endParaRPr lang="zh-CN" altLang="en-US" sz="8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椭圆 21"/>
          <p:cNvSpPr/>
          <p:nvPr/>
        </p:nvSpPr>
        <p:spPr>
          <a:xfrm>
            <a:off x="5766433" y="1463299"/>
            <a:ext cx="330428" cy="330428"/>
          </a:xfrm>
          <a:prstGeom prst="ellipse">
            <a:avLst/>
          </a:prstGeom>
          <a:solidFill>
            <a:srgbClr val="4CC7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22"/>
          <p:cNvSpPr/>
          <p:nvPr/>
        </p:nvSpPr>
        <p:spPr>
          <a:xfrm>
            <a:off x="5823754" y="4695631"/>
            <a:ext cx="546214" cy="546214"/>
          </a:xfrm>
          <a:prstGeom prst="ellipse">
            <a:avLst/>
          </a:prstGeom>
          <a:solidFill>
            <a:srgbClr val="01D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24"/>
          <p:cNvSpPr/>
          <p:nvPr/>
        </p:nvSpPr>
        <p:spPr>
          <a:xfrm>
            <a:off x="2240902" y="1493812"/>
            <a:ext cx="394156" cy="394156"/>
          </a:xfrm>
          <a:prstGeom prst="ellipse">
            <a:avLst/>
          </a:prstGeom>
          <a:solidFill>
            <a:srgbClr val="E9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25"/>
          <p:cNvSpPr/>
          <p:nvPr/>
        </p:nvSpPr>
        <p:spPr>
          <a:xfrm>
            <a:off x="3311754" y="4619868"/>
            <a:ext cx="432256" cy="432256"/>
          </a:xfrm>
          <a:prstGeom prst="ellipse">
            <a:avLst/>
          </a:prstGeom>
          <a:solidFill>
            <a:srgbClr val="DE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26"/>
          <p:cNvSpPr/>
          <p:nvPr/>
        </p:nvSpPr>
        <p:spPr>
          <a:xfrm flipH="1">
            <a:off x="1063124" y="2495074"/>
            <a:ext cx="228245" cy="228245"/>
          </a:xfrm>
          <a:prstGeom prst="ellipse">
            <a:avLst/>
          </a:prstGeom>
          <a:solidFill>
            <a:srgbClr val="DE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27"/>
          <p:cNvSpPr/>
          <p:nvPr/>
        </p:nvSpPr>
        <p:spPr>
          <a:xfrm flipH="1">
            <a:off x="743624" y="1627991"/>
            <a:ext cx="93232" cy="93232"/>
          </a:xfrm>
          <a:prstGeom prst="ellipse">
            <a:avLst/>
          </a:prstGeom>
          <a:solidFill>
            <a:srgbClr val="0289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41"/>
          <p:cNvSpPr/>
          <p:nvPr/>
        </p:nvSpPr>
        <p:spPr>
          <a:xfrm>
            <a:off x="1935238" y="4552925"/>
            <a:ext cx="394156" cy="394156"/>
          </a:xfrm>
          <a:prstGeom prst="ellipse">
            <a:avLst/>
          </a:prstGeom>
          <a:solidFill>
            <a:srgbClr val="F3C3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42"/>
          <p:cNvSpPr/>
          <p:nvPr/>
        </p:nvSpPr>
        <p:spPr>
          <a:xfrm flipH="1">
            <a:off x="915228" y="3894328"/>
            <a:ext cx="228245" cy="228245"/>
          </a:xfrm>
          <a:prstGeom prst="ellipse">
            <a:avLst/>
          </a:prstGeom>
          <a:solidFill>
            <a:srgbClr val="E9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44"/>
          <p:cNvSpPr/>
          <p:nvPr/>
        </p:nvSpPr>
        <p:spPr>
          <a:xfrm flipH="1">
            <a:off x="357280" y="4495864"/>
            <a:ext cx="93232" cy="93232"/>
          </a:xfrm>
          <a:prstGeom prst="ellipse">
            <a:avLst/>
          </a:prstGeom>
          <a:solidFill>
            <a:srgbClr val="0289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45"/>
          <p:cNvSpPr/>
          <p:nvPr/>
        </p:nvSpPr>
        <p:spPr>
          <a:xfrm flipH="1">
            <a:off x="7946690" y="2861110"/>
            <a:ext cx="228245" cy="228245"/>
          </a:xfrm>
          <a:prstGeom prst="ellipse">
            <a:avLst/>
          </a:prstGeom>
          <a:solidFill>
            <a:srgbClr val="F3C3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46"/>
          <p:cNvSpPr/>
          <p:nvPr/>
        </p:nvSpPr>
        <p:spPr>
          <a:xfrm flipH="1">
            <a:off x="8064234" y="1704524"/>
            <a:ext cx="93232" cy="93232"/>
          </a:xfrm>
          <a:prstGeom prst="ellipse">
            <a:avLst/>
          </a:prstGeom>
          <a:solidFill>
            <a:srgbClr val="DE6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47"/>
          <p:cNvSpPr/>
          <p:nvPr/>
        </p:nvSpPr>
        <p:spPr>
          <a:xfrm flipH="1">
            <a:off x="8729362" y="2621388"/>
            <a:ext cx="93232" cy="93232"/>
          </a:xfrm>
          <a:prstGeom prst="ellipse">
            <a:avLst/>
          </a:prstGeom>
          <a:solidFill>
            <a:srgbClr val="0289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48"/>
          <p:cNvSpPr/>
          <p:nvPr/>
        </p:nvSpPr>
        <p:spPr>
          <a:xfrm>
            <a:off x="7128046" y="4478330"/>
            <a:ext cx="394156" cy="394156"/>
          </a:xfrm>
          <a:prstGeom prst="ellipse">
            <a:avLst/>
          </a:prstGeom>
          <a:solidFill>
            <a:srgbClr val="E9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49"/>
          <p:cNvSpPr/>
          <p:nvPr/>
        </p:nvSpPr>
        <p:spPr>
          <a:xfrm flipH="1">
            <a:off x="7869144" y="3844462"/>
            <a:ext cx="228245" cy="228245"/>
          </a:xfrm>
          <a:prstGeom prst="ellipse">
            <a:avLst/>
          </a:prstGeom>
          <a:solidFill>
            <a:srgbClr val="0289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50"/>
          <p:cNvSpPr/>
          <p:nvPr/>
        </p:nvSpPr>
        <p:spPr>
          <a:xfrm flipH="1">
            <a:off x="8896582" y="3561449"/>
            <a:ext cx="93232" cy="93232"/>
          </a:xfrm>
          <a:prstGeom prst="ellipse">
            <a:avLst/>
          </a:prstGeom>
          <a:solidFill>
            <a:srgbClr val="E94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51"/>
          <p:cNvSpPr/>
          <p:nvPr/>
        </p:nvSpPr>
        <p:spPr>
          <a:xfrm flipH="1">
            <a:off x="8517681" y="4414301"/>
            <a:ext cx="128180" cy="128180"/>
          </a:xfrm>
          <a:prstGeom prst="ellipse">
            <a:avLst/>
          </a:prstGeom>
          <a:solidFill>
            <a:srgbClr val="F3C3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1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1612899" y="1844824"/>
            <a:ext cx="1584176" cy="151216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684907" y="2222099"/>
            <a:ext cx="14401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申請資格</a:t>
            </a:r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依學生本人與</a:t>
            </a:r>
            <a:endParaRPr lang="en-US" altLang="zh-TW" sz="1400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>
                <a:latin typeface="微軟正黑體" pitchFamily="34" charset="-120"/>
                <a:ea typeface="微軟正黑體" pitchFamily="34" charset="-120"/>
              </a:rPr>
              <a:t>家長年收入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798" y="4833155"/>
            <a:ext cx="5670459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橢圓 5"/>
          <p:cNvSpPr/>
          <p:nvPr/>
        </p:nvSpPr>
        <p:spPr>
          <a:xfrm>
            <a:off x="1614300" y="4527475"/>
            <a:ext cx="1080120" cy="108012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799692" y="487932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繳交</a:t>
            </a:r>
          </a:p>
        </p:txBody>
      </p:sp>
      <p:sp>
        <p:nvSpPr>
          <p:cNvPr id="8" name="橢圓 7"/>
          <p:cNvSpPr/>
          <p:nvPr/>
        </p:nvSpPr>
        <p:spPr>
          <a:xfrm>
            <a:off x="3868874" y="4354505"/>
            <a:ext cx="1368152" cy="14189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台銀對保完成</a:t>
            </a:r>
          </a:p>
        </p:txBody>
      </p:sp>
      <p:sp>
        <p:nvSpPr>
          <p:cNvPr id="9" name="橢圓 8"/>
          <p:cNvSpPr/>
          <p:nvPr/>
        </p:nvSpPr>
        <p:spPr>
          <a:xfrm>
            <a:off x="6294585" y="4300853"/>
            <a:ext cx="1512168" cy="15333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第二聯繳回</a:t>
            </a: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生活事務組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3486273" y="1331476"/>
            <a:ext cx="4320480" cy="5760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3414265" y="1412044"/>
            <a:ext cx="4248472" cy="571418"/>
          </a:xfrm>
          <a:prstGeom prst="roundRect">
            <a:avLst/>
          </a:prstGeom>
          <a:solidFill>
            <a:srgbClr val="F2F2F2">
              <a:alpha val="89804"/>
            </a:srgbClr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1. </a:t>
            </a:r>
            <a:r>
              <a:rPr lang="en-US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114</a:t>
            </a:r>
            <a:r>
              <a:rPr lang="zh-TW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萬以下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，利息由政府</a:t>
            </a:r>
            <a:r>
              <a:rPr lang="zh-TW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全額補助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。</a:t>
            </a:r>
          </a:p>
        </p:txBody>
      </p:sp>
      <p:sp>
        <p:nvSpPr>
          <p:cNvPr id="16" name="圓角矩形 15"/>
          <p:cNvSpPr/>
          <p:nvPr/>
        </p:nvSpPr>
        <p:spPr>
          <a:xfrm>
            <a:off x="3486273" y="2123564"/>
            <a:ext cx="4320480" cy="57075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圓角矩形 16"/>
          <p:cNvSpPr/>
          <p:nvPr/>
        </p:nvSpPr>
        <p:spPr>
          <a:xfrm>
            <a:off x="3431219" y="2191958"/>
            <a:ext cx="4248472" cy="505005"/>
          </a:xfrm>
          <a:prstGeom prst="roundRect">
            <a:avLst/>
          </a:prstGeom>
          <a:solidFill>
            <a:srgbClr val="F2F2F2">
              <a:alpha val="89804"/>
            </a:srgbClr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2. </a:t>
            </a:r>
            <a:r>
              <a:rPr lang="en-US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114</a:t>
            </a:r>
            <a:r>
              <a:rPr lang="zh-TW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萬</a:t>
            </a:r>
            <a:r>
              <a:rPr lang="en-US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~120</a:t>
            </a:r>
            <a:r>
              <a:rPr lang="zh-TW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萬元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，政府</a:t>
            </a:r>
            <a:r>
              <a:rPr lang="zh-TW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補助半額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利息。</a:t>
            </a:r>
          </a:p>
        </p:txBody>
      </p:sp>
      <p:sp>
        <p:nvSpPr>
          <p:cNvPr id="18" name="圓角矩形 17"/>
          <p:cNvSpPr/>
          <p:nvPr/>
        </p:nvSpPr>
        <p:spPr>
          <a:xfrm>
            <a:off x="3486273" y="2987660"/>
            <a:ext cx="4320480" cy="8640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圓角矩形 18"/>
          <p:cNvSpPr/>
          <p:nvPr/>
        </p:nvSpPr>
        <p:spPr>
          <a:xfrm>
            <a:off x="3422742" y="3080706"/>
            <a:ext cx="4265426" cy="927181"/>
          </a:xfrm>
          <a:prstGeom prst="roundRect">
            <a:avLst/>
          </a:prstGeom>
          <a:solidFill>
            <a:srgbClr val="F2F2F2">
              <a:alpha val="89804"/>
            </a:srgbClr>
          </a:solidFill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3. </a:t>
            </a:r>
            <a:r>
              <a:rPr lang="en-US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120</a:t>
            </a:r>
            <a:r>
              <a:rPr lang="zh-TW" altLang="zh-TW" dirty="0">
                <a:solidFill>
                  <a:srgbClr val="F79646">
                    <a:lumMod val="75000"/>
                  </a:srgbClr>
                </a:solidFill>
                <a:latin typeface="華康儷中黑" pitchFamily="49" charset="-120"/>
                <a:ea typeface="華康儷中黑" pitchFamily="49" charset="-120"/>
              </a:rPr>
              <a:t>萬元以上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，</a:t>
            </a:r>
            <a:r>
              <a:rPr lang="zh-TW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自行負擔全額利息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。</a:t>
            </a:r>
            <a:r>
              <a:rPr lang="zh-TW" altLang="en-US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  </a:t>
            </a:r>
            <a:r>
              <a:rPr lang="zh-TW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須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兄弟姊妹有二人</a:t>
            </a:r>
            <a:r>
              <a:rPr lang="en-US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含學生本人</a:t>
            </a:r>
            <a:r>
              <a:rPr lang="en-US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  <a:r>
              <a:rPr lang="zh-TW" altLang="zh-TW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同時就讀高中以上學校。</a:t>
            </a:r>
            <a:endParaRPr lang="en-US" altLang="zh-TW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075727" y="1115452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就學貸款</a:t>
            </a:r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2411760" y="530677"/>
            <a:ext cx="46982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(2/9)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5321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04664"/>
            <a:ext cx="7772400" cy="1143000"/>
          </a:xfrm>
        </p:spPr>
        <p:txBody>
          <a:bodyPr/>
          <a:lstStyle/>
          <a:p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(2/9)</a:t>
            </a:r>
            <a:br>
              <a:rPr lang="zh-TW" altLang="en-US" sz="1400" dirty="0"/>
            </a:br>
            <a:endParaRPr lang="en-US" altLang="zh-TW" sz="14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268760"/>
            <a:ext cx="8280920" cy="55892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None/>
            </a:pPr>
            <a:endParaRPr lang="en-US" altLang="zh-TW" u="sng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buNone/>
            </a:pPr>
            <a:r>
              <a:rPr lang="zh-TW" altLang="en-US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   </a:t>
            </a:r>
            <a:r>
              <a:rPr lang="zh-TW" altLang="en-US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學生就學貸款</a:t>
            </a:r>
            <a:endParaRPr lang="en-US" altLang="zh-TW" u="sng" dirty="0">
              <a:latin typeface="華康儷中黑" pitchFamily="49" charset="-120"/>
              <a:ea typeface="華康儷中黑" pitchFamily="49" charset="-120"/>
            </a:endParaRPr>
          </a:p>
          <a:p>
            <a:pPr algn="ctr" eaLnBrk="1" hangingPunct="1">
              <a:lnSpc>
                <a:spcPct val="110000"/>
              </a:lnSpc>
              <a:buFontTx/>
              <a:buNone/>
            </a:pPr>
            <a:r>
              <a:rPr lang="zh-TW" altLang="en-US" sz="2000" dirty="0">
                <a:latin typeface="華康儷中黑" pitchFamily="49" charset="-120"/>
                <a:ea typeface="華康儷中黑" pitchFamily="49" charset="-120"/>
              </a:rPr>
              <a:t>就學貸款並不是政府給予學生福利補助，而只是一種優惠貸款。因此，貸款學生仍應依照借據之約定攤還貸款本息</a:t>
            </a: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en-US" altLang="zh-TW" sz="2000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r>
              <a:rPr lang="zh-TW" altLang="en-US" sz="2000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逾期未還款者之處理與後果</a:t>
            </a:r>
            <a:r>
              <a:rPr lang="zh-TW" altLang="en-US" sz="2000" dirty="0">
                <a:latin typeface="華康儷中黑" pitchFamily="49" charset="-120"/>
                <a:ea typeface="華康儷中黑" pitchFamily="49" charset="-120"/>
              </a:rPr>
              <a:t>：</a:t>
            </a: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buNone/>
            </a:pPr>
            <a:endParaRPr lang="zh-TW" altLang="en-US" sz="2000" dirty="0">
              <a:latin typeface="華康儷中黑" pitchFamily="49" charset="-120"/>
              <a:ea typeface="華康儷中黑" pitchFamily="49" charset="-120"/>
            </a:endParaRPr>
          </a:p>
          <a:p>
            <a:pPr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 algn="ctr"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 algn="ctr"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 algn="ctr"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 algn="ctr">
              <a:lnSpc>
                <a:spcPct val="80000"/>
              </a:lnSpc>
              <a:buNone/>
            </a:pPr>
            <a:endParaRPr lang="en-US" altLang="zh-TW" sz="2000" dirty="0">
              <a:latin typeface="華康儷中黑" pitchFamily="49" charset="-120"/>
              <a:ea typeface="華康儷中黑" pitchFamily="49" charset="-120"/>
            </a:endParaRPr>
          </a:p>
          <a:p>
            <a:pPr algn="ctr">
              <a:lnSpc>
                <a:spcPct val="80000"/>
              </a:lnSpc>
              <a:buNone/>
            </a:pPr>
            <a:r>
              <a:rPr lang="en-US" altLang="zh-TW" sz="2000" dirty="0">
                <a:latin typeface="華康儷中黑" pitchFamily="49" charset="-120"/>
                <a:ea typeface="華康儷中黑" pitchFamily="49" charset="-120"/>
              </a:rPr>
              <a:t>※</a:t>
            </a:r>
            <a:r>
              <a:rPr lang="zh-TW" altLang="en-US" sz="2000" dirty="0">
                <a:latin typeface="華康儷中黑" pitchFamily="49" charset="-120"/>
                <a:ea typeface="華康儷中黑" pitchFamily="49" charset="-120"/>
              </a:rPr>
              <a:t>謹慎理財、信用無價</a:t>
            </a:r>
            <a:r>
              <a:rPr lang="en-US" altLang="zh-TW" sz="2000" dirty="0">
                <a:latin typeface="華康儷中黑" pitchFamily="49" charset="-120"/>
                <a:ea typeface="華康儷中黑" pitchFamily="49" charset="-120"/>
              </a:rPr>
              <a:t>※</a:t>
            </a:r>
            <a:endParaRPr lang="zh-TW" altLang="en-US" sz="2000" dirty="0">
              <a:latin typeface="華康儷中黑" pitchFamily="49" charset="-120"/>
              <a:ea typeface="華康儷中黑" pitchFamily="49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170778" y="2848493"/>
            <a:ext cx="2553350" cy="2493597"/>
            <a:chOff x="3624812" y="2798473"/>
            <a:chExt cx="2096037" cy="2035480"/>
          </a:xfrm>
        </p:grpSpPr>
        <p:sp>
          <p:nvSpPr>
            <p:cNvPr id="7" name="菱形 6"/>
            <p:cNvSpPr/>
            <p:nvPr/>
          </p:nvSpPr>
          <p:spPr>
            <a:xfrm>
              <a:off x="4196069" y="2798473"/>
              <a:ext cx="996790" cy="944923"/>
            </a:xfrm>
            <a:prstGeom prst="diamond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D9742C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8" name="菱形 7"/>
            <p:cNvSpPr/>
            <p:nvPr/>
          </p:nvSpPr>
          <p:spPr>
            <a:xfrm>
              <a:off x="4724059" y="3328308"/>
              <a:ext cx="996790" cy="944923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 cmpd="sng" algn="ctr">
              <a:solidFill>
                <a:srgbClr val="984C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9" name="菱形 8"/>
            <p:cNvSpPr/>
            <p:nvPr/>
          </p:nvSpPr>
          <p:spPr>
            <a:xfrm>
              <a:off x="3624812" y="3342822"/>
              <a:ext cx="996790" cy="944923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 cmpd="sng" algn="ctr">
              <a:solidFill>
                <a:srgbClr val="984C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0" name="菱形 9"/>
            <p:cNvSpPr/>
            <p:nvPr/>
          </p:nvSpPr>
          <p:spPr>
            <a:xfrm>
              <a:off x="4184468" y="3889030"/>
              <a:ext cx="996790" cy="944923"/>
            </a:xfrm>
            <a:prstGeom prst="diamond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D9742C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057" y="3841193"/>
            <a:ext cx="457200" cy="50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95536" y="3364139"/>
            <a:ext cx="3931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ts val="1200"/>
              </a:spcBef>
            </a:pPr>
            <a:endParaRPr lang="zh-TW" altLang="en-US" sz="20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台銀會對貸款學生及連帶</a:t>
            </a:r>
            <a:endParaRPr lang="en-US" altLang="zh-TW" sz="20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保證人提起訴訟求償。</a:t>
            </a:r>
          </a:p>
        </p:txBody>
      </p:sp>
      <p:sp>
        <p:nvSpPr>
          <p:cNvPr id="13" name="五角星形 12"/>
          <p:cNvSpPr/>
          <p:nvPr/>
        </p:nvSpPr>
        <p:spPr>
          <a:xfrm>
            <a:off x="126959" y="3599043"/>
            <a:ext cx="376808" cy="405364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4" name="组合 199"/>
          <p:cNvGrpSpPr/>
          <p:nvPr/>
        </p:nvGrpSpPr>
        <p:grpSpPr>
          <a:xfrm>
            <a:off x="4277465" y="3179219"/>
            <a:ext cx="418417" cy="413340"/>
            <a:chOff x="6626226" y="5164138"/>
            <a:chExt cx="909637" cy="903288"/>
          </a:xfrm>
        </p:grpSpPr>
        <p:sp>
          <p:nvSpPr>
            <p:cNvPr id="15" name="Freeform 157"/>
            <p:cNvSpPr>
              <a:spLocks/>
            </p:cNvSpPr>
            <p:nvPr/>
          </p:nvSpPr>
          <p:spPr bwMode="auto">
            <a:xfrm>
              <a:off x="6931026" y="5581650"/>
              <a:ext cx="187325" cy="184150"/>
            </a:xfrm>
            <a:custGeom>
              <a:avLst/>
              <a:gdLst>
                <a:gd name="T0" fmla="*/ 13 w 50"/>
                <a:gd name="T1" fmla="*/ 49 h 49"/>
                <a:gd name="T2" fmla="*/ 5 w 50"/>
                <a:gd name="T3" fmla="*/ 45 h 49"/>
                <a:gd name="T4" fmla="*/ 5 w 50"/>
                <a:gd name="T5" fmla="*/ 29 h 49"/>
                <a:gd name="T6" fmla="*/ 29 w 50"/>
                <a:gd name="T7" fmla="*/ 5 h 49"/>
                <a:gd name="T8" fmla="*/ 45 w 50"/>
                <a:gd name="T9" fmla="*/ 5 h 49"/>
                <a:gd name="T10" fmla="*/ 45 w 50"/>
                <a:gd name="T11" fmla="*/ 21 h 49"/>
                <a:gd name="T12" fmla="*/ 21 w 50"/>
                <a:gd name="T13" fmla="*/ 45 h 49"/>
                <a:gd name="T14" fmla="*/ 13 w 50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49">
                  <a:moveTo>
                    <a:pt x="13" y="49"/>
                  </a:moveTo>
                  <a:cubicBezTo>
                    <a:pt x="10" y="49"/>
                    <a:pt x="7" y="48"/>
                    <a:pt x="5" y="45"/>
                  </a:cubicBezTo>
                  <a:cubicBezTo>
                    <a:pt x="0" y="41"/>
                    <a:pt x="0" y="33"/>
                    <a:pt x="5" y="29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3" y="0"/>
                    <a:pt x="41" y="0"/>
                    <a:pt x="45" y="5"/>
                  </a:cubicBezTo>
                  <a:cubicBezTo>
                    <a:pt x="50" y="9"/>
                    <a:pt x="50" y="17"/>
                    <a:pt x="45" y="21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19" y="48"/>
                    <a:pt x="16" y="49"/>
                    <a:pt x="13" y="49"/>
                  </a:cubicBezTo>
                  <a:close/>
                </a:path>
              </a:pathLst>
            </a:custGeom>
            <a:solidFill>
              <a:srgbClr val="647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158"/>
            <p:cNvSpPr>
              <a:spLocks/>
            </p:cNvSpPr>
            <p:nvPr/>
          </p:nvSpPr>
          <p:spPr bwMode="auto">
            <a:xfrm>
              <a:off x="6626226" y="5668963"/>
              <a:ext cx="406400" cy="398463"/>
            </a:xfrm>
            <a:custGeom>
              <a:avLst/>
              <a:gdLst>
                <a:gd name="T0" fmla="*/ 22 w 108"/>
                <a:gd name="T1" fmla="*/ 106 h 106"/>
                <a:gd name="T2" fmla="*/ 8 w 108"/>
                <a:gd name="T3" fmla="*/ 100 h 106"/>
                <a:gd name="T4" fmla="*/ 6 w 108"/>
                <a:gd name="T5" fmla="*/ 74 h 106"/>
                <a:gd name="T6" fmla="*/ 74 w 108"/>
                <a:gd name="T7" fmla="*/ 6 h 106"/>
                <a:gd name="T8" fmla="*/ 100 w 108"/>
                <a:gd name="T9" fmla="*/ 8 h 106"/>
                <a:gd name="T10" fmla="*/ 102 w 108"/>
                <a:gd name="T11" fmla="*/ 34 h 106"/>
                <a:gd name="T12" fmla="*/ 34 w 108"/>
                <a:gd name="T13" fmla="*/ 102 h 106"/>
                <a:gd name="T14" fmla="*/ 22 w 108"/>
                <a:gd name="T1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106">
                  <a:moveTo>
                    <a:pt x="22" y="106"/>
                  </a:moveTo>
                  <a:cubicBezTo>
                    <a:pt x="17" y="106"/>
                    <a:pt x="12" y="104"/>
                    <a:pt x="8" y="100"/>
                  </a:cubicBezTo>
                  <a:cubicBezTo>
                    <a:pt x="0" y="92"/>
                    <a:pt x="2" y="78"/>
                    <a:pt x="6" y="74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8" y="2"/>
                    <a:pt x="92" y="0"/>
                    <a:pt x="100" y="8"/>
                  </a:cubicBezTo>
                  <a:cubicBezTo>
                    <a:pt x="108" y="16"/>
                    <a:pt x="106" y="30"/>
                    <a:pt x="102" y="34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30" y="106"/>
                    <a:pt x="27" y="106"/>
                    <a:pt x="22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159"/>
            <p:cNvSpPr>
              <a:spLocks/>
            </p:cNvSpPr>
            <p:nvPr/>
          </p:nvSpPr>
          <p:spPr bwMode="auto">
            <a:xfrm>
              <a:off x="6708776" y="5856288"/>
              <a:ext cx="134938" cy="134938"/>
            </a:xfrm>
            <a:custGeom>
              <a:avLst/>
              <a:gdLst>
                <a:gd name="T0" fmla="*/ 66 w 85"/>
                <a:gd name="T1" fmla="*/ 85 h 85"/>
                <a:gd name="T2" fmla="*/ 0 w 85"/>
                <a:gd name="T3" fmla="*/ 19 h 85"/>
                <a:gd name="T4" fmla="*/ 19 w 85"/>
                <a:gd name="T5" fmla="*/ 0 h 85"/>
                <a:gd name="T6" fmla="*/ 85 w 85"/>
                <a:gd name="T7" fmla="*/ 66 h 85"/>
                <a:gd name="T8" fmla="*/ 66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66" y="85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85" y="66"/>
                  </a:lnTo>
                  <a:lnTo>
                    <a:pt x="66" y="85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160"/>
            <p:cNvSpPr>
              <a:spLocks/>
            </p:cNvSpPr>
            <p:nvPr/>
          </p:nvSpPr>
          <p:spPr bwMode="auto">
            <a:xfrm>
              <a:off x="6769101" y="5795963"/>
              <a:ext cx="134938" cy="134938"/>
            </a:xfrm>
            <a:custGeom>
              <a:avLst/>
              <a:gdLst>
                <a:gd name="T0" fmla="*/ 66 w 85"/>
                <a:gd name="T1" fmla="*/ 85 h 85"/>
                <a:gd name="T2" fmla="*/ 0 w 85"/>
                <a:gd name="T3" fmla="*/ 19 h 85"/>
                <a:gd name="T4" fmla="*/ 19 w 85"/>
                <a:gd name="T5" fmla="*/ 0 h 85"/>
                <a:gd name="T6" fmla="*/ 85 w 85"/>
                <a:gd name="T7" fmla="*/ 66 h 85"/>
                <a:gd name="T8" fmla="*/ 66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66" y="85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85" y="66"/>
                  </a:lnTo>
                  <a:lnTo>
                    <a:pt x="66" y="85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161"/>
            <p:cNvSpPr>
              <a:spLocks/>
            </p:cNvSpPr>
            <p:nvPr/>
          </p:nvSpPr>
          <p:spPr bwMode="auto">
            <a:xfrm>
              <a:off x="6829426" y="5735638"/>
              <a:ext cx="134938" cy="134938"/>
            </a:xfrm>
            <a:custGeom>
              <a:avLst/>
              <a:gdLst>
                <a:gd name="T0" fmla="*/ 66 w 85"/>
                <a:gd name="T1" fmla="*/ 85 h 85"/>
                <a:gd name="T2" fmla="*/ 0 w 85"/>
                <a:gd name="T3" fmla="*/ 19 h 85"/>
                <a:gd name="T4" fmla="*/ 19 w 85"/>
                <a:gd name="T5" fmla="*/ 0 h 85"/>
                <a:gd name="T6" fmla="*/ 85 w 85"/>
                <a:gd name="T7" fmla="*/ 67 h 85"/>
                <a:gd name="T8" fmla="*/ 66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66" y="85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85" y="67"/>
                  </a:lnTo>
                  <a:lnTo>
                    <a:pt x="66" y="85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0" name="Oval 162"/>
            <p:cNvSpPr>
              <a:spLocks noChangeArrowheads="1"/>
            </p:cNvSpPr>
            <p:nvPr/>
          </p:nvSpPr>
          <p:spPr bwMode="auto">
            <a:xfrm>
              <a:off x="6964363" y="5164138"/>
              <a:ext cx="571500" cy="571500"/>
            </a:xfrm>
            <a:prstGeom prst="ellipse">
              <a:avLst/>
            </a:prstGeom>
            <a:solidFill>
              <a:srgbClr val="334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1" name="Oval 163"/>
            <p:cNvSpPr>
              <a:spLocks noChangeArrowheads="1"/>
            </p:cNvSpPr>
            <p:nvPr/>
          </p:nvSpPr>
          <p:spPr bwMode="auto">
            <a:xfrm>
              <a:off x="7024688" y="5224463"/>
              <a:ext cx="450850" cy="450850"/>
            </a:xfrm>
            <a:prstGeom prst="ellipse">
              <a:avLst/>
            </a:prstGeom>
            <a:solidFill>
              <a:srgbClr val="EBF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2" name="Oval 164"/>
            <p:cNvSpPr>
              <a:spLocks noChangeArrowheads="1"/>
            </p:cNvSpPr>
            <p:nvPr/>
          </p:nvSpPr>
          <p:spPr bwMode="auto">
            <a:xfrm>
              <a:off x="7204076" y="5284788"/>
              <a:ext cx="90488" cy="904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Freeform 72"/>
          <p:cNvSpPr>
            <a:spLocks noEditPoints="1"/>
          </p:cNvSpPr>
          <p:nvPr/>
        </p:nvSpPr>
        <p:spPr bwMode="auto">
          <a:xfrm>
            <a:off x="5007307" y="3942751"/>
            <a:ext cx="367338" cy="343605"/>
          </a:xfrm>
          <a:custGeom>
            <a:avLst/>
            <a:gdLst>
              <a:gd name="T0" fmla="*/ 83 w 201"/>
              <a:gd name="T1" fmla="*/ 63 h 188"/>
              <a:gd name="T2" fmla="*/ 121 w 201"/>
              <a:gd name="T3" fmla="*/ 52 h 188"/>
              <a:gd name="T4" fmla="*/ 98 w 201"/>
              <a:gd name="T5" fmla="*/ 78 h 188"/>
              <a:gd name="T6" fmla="*/ 193 w 201"/>
              <a:gd name="T7" fmla="*/ 165 h 188"/>
              <a:gd name="T8" fmla="*/ 198 w 201"/>
              <a:gd name="T9" fmla="*/ 126 h 188"/>
              <a:gd name="T10" fmla="*/ 193 w 201"/>
              <a:gd name="T11" fmla="*/ 165 h 188"/>
              <a:gd name="T12" fmla="*/ 188 w 201"/>
              <a:gd name="T13" fmla="*/ 108 h 188"/>
              <a:gd name="T14" fmla="*/ 154 w 201"/>
              <a:gd name="T15" fmla="*/ 91 h 188"/>
              <a:gd name="T16" fmla="*/ 134 w 201"/>
              <a:gd name="T17" fmla="*/ 95 h 188"/>
              <a:gd name="T18" fmla="*/ 139 w 201"/>
              <a:gd name="T19" fmla="*/ 126 h 188"/>
              <a:gd name="T20" fmla="*/ 134 w 201"/>
              <a:gd name="T21" fmla="*/ 95 h 188"/>
              <a:gd name="T22" fmla="*/ 103 w 201"/>
              <a:gd name="T23" fmla="*/ 141 h 188"/>
              <a:gd name="T24" fmla="*/ 119 w 201"/>
              <a:gd name="T25" fmla="*/ 176 h 188"/>
              <a:gd name="T26" fmla="*/ 103 w 201"/>
              <a:gd name="T27" fmla="*/ 141 h 188"/>
              <a:gd name="T28" fmla="*/ 137 w 201"/>
              <a:gd name="T29" fmla="*/ 186 h 188"/>
              <a:gd name="T30" fmla="*/ 179 w 201"/>
              <a:gd name="T31" fmla="*/ 179 h 188"/>
              <a:gd name="T32" fmla="*/ 137 w 201"/>
              <a:gd name="T33" fmla="*/ 186 h 188"/>
              <a:gd name="T34" fmla="*/ 149 w 201"/>
              <a:gd name="T35" fmla="*/ 127 h 188"/>
              <a:gd name="T36" fmla="*/ 153 w 201"/>
              <a:gd name="T37" fmla="*/ 153 h 188"/>
              <a:gd name="T38" fmla="*/ 149 w 201"/>
              <a:gd name="T39" fmla="*/ 127 h 188"/>
              <a:gd name="T40" fmla="*/ 43 w 201"/>
              <a:gd name="T41" fmla="*/ 119 h 188"/>
              <a:gd name="T42" fmla="*/ 81 w 201"/>
              <a:gd name="T43" fmla="*/ 98 h 188"/>
              <a:gd name="T44" fmla="*/ 70 w 201"/>
              <a:gd name="T45" fmla="*/ 121 h 188"/>
              <a:gd name="T46" fmla="*/ 0 w 201"/>
              <a:gd name="T47" fmla="*/ 64 h 188"/>
              <a:gd name="T48" fmla="*/ 40 w 201"/>
              <a:gd name="T49" fmla="*/ 70 h 188"/>
              <a:gd name="T50" fmla="*/ 1 w 201"/>
              <a:gd name="T51" fmla="*/ 71 h 188"/>
              <a:gd name="T52" fmla="*/ 39 w 201"/>
              <a:gd name="T53" fmla="*/ 4 h 188"/>
              <a:gd name="T54" fmla="*/ 45 w 201"/>
              <a:gd name="T55" fmla="*/ 44 h 188"/>
              <a:gd name="T56" fmla="*/ 39 w 201"/>
              <a:gd name="T57" fmla="*/ 4 h 188"/>
              <a:gd name="T58" fmla="*/ 58 w 201"/>
              <a:gd name="T59" fmla="*/ 45 h 188"/>
              <a:gd name="T60" fmla="*/ 64 w 201"/>
              <a:gd name="T61" fmla="*/ 77 h 188"/>
              <a:gd name="T62" fmla="*/ 58 w 201"/>
              <a:gd name="T63" fmla="*/ 45 h 188"/>
              <a:gd name="T64" fmla="*/ 107 w 201"/>
              <a:gd name="T65" fmla="*/ 22 h 188"/>
              <a:gd name="T66" fmla="*/ 64 w 201"/>
              <a:gd name="T67" fmla="*/ 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01" h="188">
                <a:moveTo>
                  <a:pt x="98" y="78"/>
                </a:moveTo>
                <a:cubicBezTo>
                  <a:pt x="83" y="63"/>
                  <a:pt x="83" y="63"/>
                  <a:pt x="83" y="63"/>
                </a:cubicBezTo>
                <a:cubicBezTo>
                  <a:pt x="120" y="45"/>
                  <a:pt x="120" y="45"/>
                  <a:pt x="120" y="45"/>
                </a:cubicBezTo>
                <a:cubicBezTo>
                  <a:pt x="120" y="47"/>
                  <a:pt x="121" y="49"/>
                  <a:pt x="121" y="52"/>
                </a:cubicBezTo>
                <a:cubicBezTo>
                  <a:pt x="122" y="56"/>
                  <a:pt x="122" y="59"/>
                  <a:pt x="122" y="63"/>
                </a:cubicBezTo>
                <a:cubicBezTo>
                  <a:pt x="113" y="67"/>
                  <a:pt x="105" y="72"/>
                  <a:pt x="98" y="78"/>
                </a:cubicBezTo>
                <a:close/>
                <a:moveTo>
                  <a:pt x="193" y="165"/>
                </a:moveTo>
                <a:cubicBezTo>
                  <a:pt x="193" y="165"/>
                  <a:pt x="193" y="165"/>
                  <a:pt x="193" y="165"/>
                </a:cubicBezTo>
                <a:cubicBezTo>
                  <a:pt x="168" y="141"/>
                  <a:pt x="168" y="141"/>
                  <a:pt x="168" y="141"/>
                </a:cubicBezTo>
                <a:cubicBezTo>
                  <a:pt x="198" y="126"/>
                  <a:pt x="198" y="126"/>
                  <a:pt x="198" y="126"/>
                </a:cubicBezTo>
                <a:cubicBezTo>
                  <a:pt x="198" y="128"/>
                  <a:pt x="199" y="130"/>
                  <a:pt x="199" y="132"/>
                </a:cubicBezTo>
                <a:cubicBezTo>
                  <a:pt x="201" y="144"/>
                  <a:pt x="198" y="155"/>
                  <a:pt x="193" y="165"/>
                </a:cubicBezTo>
                <a:close/>
                <a:moveTo>
                  <a:pt x="188" y="108"/>
                </a:moveTo>
                <a:cubicBezTo>
                  <a:pt x="188" y="108"/>
                  <a:pt x="188" y="108"/>
                  <a:pt x="188" y="108"/>
                </a:cubicBezTo>
                <a:cubicBezTo>
                  <a:pt x="159" y="123"/>
                  <a:pt x="159" y="123"/>
                  <a:pt x="159" y="123"/>
                </a:cubicBezTo>
                <a:cubicBezTo>
                  <a:pt x="154" y="91"/>
                  <a:pt x="154" y="91"/>
                  <a:pt x="154" y="91"/>
                </a:cubicBezTo>
                <a:cubicBezTo>
                  <a:pt x="167" y="92"/>
                  <a:pt x="180" y="99"/>
                  <a:pt x="188" y="108"/>
                </a:cubicBezTo>
                <a:close/>
                <a:moveTo>
                  <a:pt x="134" y="95"/>
                </a:moveTo>
                <a:cubicBezTo>
                  <a:pt x="134" y="95"/>
                  <a:pt x="134" y="95"/>
                  <a:pt x="134" y="95"/>
                </a:cubicBezTo>
                <a:cubicBezTo>
                  <a:pt x="139" y="126"/>
                  <a:pt x="139" y="126"/>
                  <a:pt x="139" y="126"/>
                </a:cubicBezTo>
                <a:cubicBezTo>
                  <a:pt x="107" y="121"/>
                  <a:pt x="107" y="121"/>
                  <a:pt x="107" y="121"/>
                </a:cubicBezTo>
                <a:cubicBezTo>
                  <a:pt x="112" y="109"/>
                  <a:pt x="121" y="100"/>
                  <a:pt x="134" y="95"/>
                </a:cubicBezTo>
                <a:close/>
                <a:moveTo>
                  <a:pt x="103" y="141"/>
                </a:moveTo>
                <a:cubicBezTo>
                  <a:pt x="103" y="141"/>
                  <a:pt x="103" y="141"/>
                  <a:pt x="103" y="141"/>
                </a:cubicBezTo>
                <a:cubicBezTo>
                  <a:pt x="135" y="146"/>
                  <a:pt x="135" y="146"/>
                  <a:pt x="135" y="146"/>
                </a:cubicBezTo>
                <a:cubicBezTo>
                  <a:pt x="119" y="176"/>
                  <a:pt x="119" y="176"/>
                  <a:pt x="119" y="176"/>
                </a:cubicBezTo>
                <a:cubicBezTo>
                  <a:pt x="111" y="168"/>
                  <a:pt x="106" y="159"/>
                  <a:pt x="104" y="147"/>
                </a:cubicBezTo>
                <a:cubicBezTo>
                  <a:pt x="103" y="145"/>
                  <a:pt x="103" y="143"/>
                  <a:pt x="103" y="141"/>
                </a:cubicBezTo>
                <a:close/>
                <a:moveTo>
                  <a:pt x="137" y="186"/>
                </a:moveTo>
                <a:cubicBezTo>
                  <a:pt x="137" y="186"/>
                  <a:pt x="137" y="186"/>
                  <a:pt x="137" y="186"/>
                </a:cubicBezTo>
                <a:cubicBezTo>
                  <a:pt x="153" y="155"/>
                  <a:pt x="153" y="155"/>
                  <a:pt x="153" y="155"/>
                </a:cubicBezTo>
                <a:cubicBezTo>
                  <a:pt x="179" y="179"/>
                  <a:pt x="179" y="179"/>
                  <a:pt x="179" y="179"/>
                </a:cubicBezTo>
                <a:cubicBezTo>
                  <a:pt x="173" y="183"/>
                  <a:pt x="166" y="186"/>
                  <a:pt x="159" y="187"/>
                </a:cubicBezTo>
                <a:cubicBezTo>
                  <a:pt x="151" y="188"/>
                  <a:pt x="144" y="188"/>
                  <a:pt x="137" y="186"/>
                </a:cubicBezTo>
                <a:close/>
                <a:moveTo>
                  <a:pt x="149" y="127"/>
                </a:moveTo>
                <a:cubicBezTo>
                  <a:pt x="149" y="127"/>
                  <a:pt x="149" y="127"/>
                  <a:pt x="149" y="127"/>
                </a:cubicBezTo>
                <a:cubicBezTo>
                  <a:pt x="156" y="126"/>
                  <a:pt x="163" y="131"/>
                  <a:pt x="164" y="138"/>
                </a:cubicBezTo>
                <a:cubicBezTo>
                  <a:pt x="165" y="145"/>
                  <a:pt x="161" y="151"/>
                  <a:pt x="153" y="153"/>
                </a:cubicBezTo>
                <a:cubicBezTo>
                  <a:pt x="146" y="154"/>
                  <a:pt x="140" y="149"/>
                  <a:pt x="139" y="142"/>
                </a:cubicBezTo>
                <a:cubicBezTo>
                  <a:pt x="137" y="135"/>
                  <a:pt x="142" y="128"/>
                  <a:pt x="149" y="127"/>
                </a:cubicBezTo>
                <a:close/>
                <a:moveTo>
                  <a:pt x="43" y="119"/>
                </a:moveTo>
                <a:cubicBezTo>
                  <a:pt x="43" y="119"/>
                  <a:pt x="43" y="119"/>
                  <a:pt x="43" y="119"/>
                </a:cubicBezTo>
                <a:cubicBezTo>
                  <a:pt x="63" y="81"/>
                  <a:pt x="63" y="81"/>
                  <a:pt x="63" y="81"/>
                </a:cubicBezTo>
                <a:cubicBezTo>
                  <a:pt x="81" y="98"/>
                  <a:pt x="81" y="98"/>
                  <a:pt x="81" y="98"/>
                </a:cubicBezTo>
                <a:cubicBezTo>
                  <a:pt x="77" y="105"/>
                  <a:pt x="73" y="113"/>
                  <a:pt x="72" y="121"/>
                </a:cubicBezTo>
                <a:cubicBezTo>
                  <a:pt x="71" y="121"/>
                  <a:pt x="71" y="121"/>
                  <a:pt x="70" y="121"/>
                </a:cubicBezTo>
                <a:cubicBezTo>
                  <a:pt x="61" y="123"/>
                  <a:pt x="52" y="122"/>
                  <a:pt x="43" y="119"/>
                </a:cubicBezTo>
                <a:close/>
                <a:moveTo>
                  <a:pt x="0" y="64"/>
                </a:moveTo>
                <a:cubicBezTo>
                  <a:pt x="0" y="64"/>
                  <a:pt x="0" y="64"/>
                  <a:pt x="0" y="64"/>
                </a:cubicBezTo>
                <a:cubicBezTo>
                  <a:pt x="40" y="70"/>
                  <a:pt x="40" y="70"/>
                  <a:pt x="40" y="70"/>
                </a:cubicBezTo>
                <a:cubicBezTo>
                  <a:pt x="20" y="107"/>
                  <a:pt x="20" y="107"/>
                  <a:pt x="20" y="107"/>
                </a:cubicBezTo>
                <a:cubicBezTo>
                  <a:pt x="10" y="98"/>
                  <a:pt x="3" y="85"/>
                  <a:pt x="1" y="71"/>
                </a:cubicBezTo>
                <a:cubicBezTo>
                  <a:pt x="0" y="68"/>
                  <a:pt x="0" y="66"/>
                  <a:pt x="0" y="64"/>
                </a:cubicBezTo>
                <a:close/>
                <a:moveTo>
                  <a:pt x="39" y="4"/>
                </a:moveTo>
                <a:cubicBezTo>
                  <a:pt x="39" y="4"/>
                  <a:pt x="39" y="4"/>
                  <a:pt x="39" y="4"/>
                </a:cubicBezTo>
                <a:cubicBezTo>
                  <a:pt x="45" y="44"/>
                  <a:pt x="45" y="44"/>
                  <a:pt x="45" y="44"/>
                </a:cubicBezTo>
                <a:cubicBezTo>
                  <a:pt x="5" y="38"/>
                  <a:pt x="5" y="38"/>
                  <a:pt x="5" y="38"/>
                </a:cubicBezTo>
                <a:cubicBezTo>
                  <a:pt x="11" y="23"/>
                  <a:pt x="23" y="11"/>
                  <a:pt x="39" y="4"/>
                </a:cubicBezTo>
                <a:close/>
                <a:moveTo>
                  <a:pt x="58" y="45"/>
                </a:moveTo>
                <a:cubicBezTo>
                  <a:pt x="58" y="45"/>
                  <a:pt x="58" y="45"/>
                  <a:pt x="58" y="45"/>
                </a:cubicBezTo>
                <a:cubicBezTo>
                  <a:pt x="67" y="44"/>
                  <a:pt x="76" y="50"/>
                  <a:pt x="77" y="59"/>
                </a:cubicBezTo>
                <a:cubicBezTo>
                  <a:pt x="79" y="68"/>
                  <a:pt x="72" y="76"/>
                  <a:pt x="64" y="77"/>
                </a:cubicBezTo>
                <a:cubicBezTo>
                  <a:pt x="55" y="79"/>
                  <a:pt x="46" y="73"/>
                  <a:pt x="45" y="64"/>
                </a:cubicBezTo>
                <a:cubicBezTo>
                  <a:pt x="43" y="55"/>
                  <a:pt x="49" y="46"/>
                  <a:pt x="58" y="45"/>
                </a:cubicBezTo>
                <a:close/>
                <a:moveTo>
                  <a:pt x="107" y="22"/>
                </a:moveTo>
                <a:cubicBezTo>
                  <a:pt x="107" y="22"/>
                  <a:pt x="107" y="22"/>
                  <a:pt x="107" y="22"/>
                </a:cubicBezTo>
                <a:cubicBezTo>
                  <a:pt x="71" y="40"/>
                  <a:pt x="71" y="40"/>
                  <a:pt x="71" y="40"/>
                </a:cubicBezTo>
                <a:cubicBezTo>
                  <a:pt x="64" y="0"/>
                  <a:pt x="64" y="0"/>
                  <a:pt x="64" y="0"/>
                </a:cubicBezTo>
                <a:cubicBezTo>
                  <a:pt x="81" y="1"/>
                  <a:pt x="97" y="9"/>
                  <a:pt x="107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4" name="Freeform 11"/>
          <p:cNvSpPr>
            <a:spLocks noEditPoints="1"/>
          </p:cNvSpPr>
          <p:nvPr/>
        </p:nvSpPr>
        <p:spPr bwMode="auto">
          <a:xfrm>
            <a:off x="4141551" y="4628543"/>
            <a:ext cx="384601" cy="435564"/>
          </a:xfrm>
          <a:custGeom>
            <a:avLst/>
            <a:gdLst>
              <a:gd name="T0" fmla="*/ 852 w 854"/>
              <a:gd name="T1" fmla="*/ 296 h 846"/>
              <a:gd name="T2" fmla="*/ 820 w 854"/>
              <a:gd name="T3" fmla="*/ 202 h 846"/>
              <a:gd name="T4" fmla="*/ 758 w 854"/>
              <a:gd name="T5" fmla="*/ 119 h 846"/>
              <a:gd name="T6" fmla="*/ 666 w 854"/>
              <a:gd name="T7" fmla="*/ 56 h 846"/>
              <a:gd name="T8" fmla="*/ 554 w 854"/>
              <a:gd name="T9" fmla="*/ 15 h 846"/>
              <a:gd name="T10" fmla="*/ 427 w 854"/>
              <a:gd name="T11" fmla="*/ 0 h 846"/>
              <a:gd name="T12" fmla="*/ 341 w 854"/>
              <a:gd name="T13" fmla="*/ 6 h 846"/>
              <a:gd name="T14" fmla="*/ 225 w 854"/>
              <a:gd name="T15" fmla="*/ 40 h 846"/>
              <a:gd name="T16" fmla="*/ 125 w 854"/>
              <a:gd name="T17" fmla="*/ 96 h 846"/>
              <a:gd name="T18" fmla="*/ 52 w 854"/>
              <a:gd name="T19" fmla="*/ 173 h 846"/>
              <a:gd name="T20" fmla="*/ 8 w 854"/>
              <a:gd name="T21" fmla="*/ 262 h 846"/>
              <a:gd name="T22" fmla="*/ 0 w 854"/>
              <a:gd name="T23" fmla="*/ 329 h 846"/>
              <a:gd name="T24" fmla="*/ 18 w 854"/>
              <a:gd name="T25" fmla="*/ 425 h 846"/>
              <a:gd name="T26" fmla="*/ 68 w 854"/>
              <a:gd name="T27" fmla="*/ 508 h 846"/>
              <a:gd name="T28" fmla="*/ 148 w 854"/>
              <a:gd name="T29" fmla="*/ 579 h 846"/>
              <a:gd name="T30" fmla="*/ 248 w 854"/>
              <a:gd name="T31" fmla="*/ 629 h 846"/>
              <a:gd name="T32" fmla="*/ 364 w 854"/>
              <a:gd name="T33" fmla="*/ 656 h 846"/>
              <a:gd name="T34" fmla="*/ 414 w 854"/>
              <a:gd name="T35" fmla="*/ 660 h 846"/>
              <a:gd name="T36" fmla="*/ 410 w 854"/>
              <a:gd name="T37" fmla="*/ 702 h 846"/>
              <a:gd name="T38" fmla="*/ 393 w 854"/>
              <a:gd name="T39" fmla="*/ 754 h 846"/>
              <a:gd name="T40" fmla="*/ 366 w 854"/>
              <a:gd name="T41" fmla="*/ 790 h 846"/>
              <a:gd name="T42" fmla="*/ 300 w 854"/>
              <a:gd name="T43" fmla="*/ 835 h 846"/>
              <a:gd name="T44" fmla="*/ 310 w 854"/>
              <a:gd name="T45" fmla="*/ 846 h 846"/>
              <a:gd name="T46" fmla="*/ 391 w 854"/>
              <a:gd name="T47" fmla="*/ 835 h 846"/>
              <a:gd name="T48" fmla="*/ 466 w 854"/>
              <a:gd name="T49" fmla="*/ 806 h 846"/>
              <a:gd name="T50" fmla="*/ 529 w 854"/>
              <a:gd name="T51" fmla="*/ 758 h 846"/>
              <a:gd name="T52" fmla="*/ 577 w 854"/>
              <a:gd name="T53" fmla="*/ 698 h 846"/>
              <a:gd name="T54" fmla="*/ 606 w 854"/>
              <a:gd name="T55" fmla="*/ 629 h 846"/>
              <a:gd name="T56" fmla="*/ 633 w 854"/>
              <a:gd name="T57" fmla="*/ 619 h 846"/>
              <a:gd name="T58" fmla="*/ 706 w 854"/>
              <a:gd name="T59" fmla="*/ 579 h 846"/>
              <a:gd name="T60" fmla="*/ 768 w 854"/>
              <a:gd name="T61" fmla="*/ 529 h 846"/>
              <a:gd name="T62" fmla="*/ 814 w 854"/>
              <a:gd name="T63" fmla="*/ 469 h 846"/>
              <a:gd name="T64" fmla="*/ 843 w 854"/>
              <a:gd name="T65" fmla="*/ 402 h 846"/>
              <a:gd name="T66" fmla="*/ 854 w 854"/>
              <a:gd name="T67" fmla="*/ 329 h 846"/>
              <a:gd name="T68" fmla="*/ 427 w 854"/>
              <a:gd name="T69" fmla="*/ 150 h 846"/>
              <a:gd name="T70" fmla="*/ 462 w 854"/>
              <a:gd name="T71" fmla="*/ 158 h 846"/>
              <a:gd name="T72" fmla="*/ 479 w 854"/>
              <a:gd name="T73" fmla="*/ 183 h 846"/>
              <a:gd name="T74" fmla="*/ 481 w 854"/>
              <a:gd name="T75" fmla="*/ 206 h 846"/>
              <a:gd name="T76" fmla="*/ 468 w 854"/>
              <a:gd name="T77" fmla="*/ 315 h 846"/>
              <a:gd name="T78" fmla="*/ 456 w 854"/>
              <a:gd name="T79" fmla="*/ 371 h 846"/>
              <a:gd name="T80" fmla="*/ 427 w 854"/>
              <a:gd name="T81" fmla="*/ 385 h 846"/>
              <a:gd name="T82" fmla="*/ 406 w 854"/>
              <a:gd name="T83" fmla="*/ 379 h 846"/>
              <a:gd name="T84" fmla="*/ 395 w 854"/>
              <a:gd name="T85" fmla="*/ 360 h 846"/>
              <a:gd name="T86" fmla="*/ 375 w 854"/>
              <a:gd name="T87" fmla="*/ 237 h 846"/>
              <a:gd name="T88" fmla="*/ 375 w 854"/>
              <a:gd name="T89" fmla="*/ 194 h 846"/>
              <a:gd name="T90" fmla="*/ 385 w 854"/>
              <a:gd name="T91" fmla="*/ 165 h 846"/>
              <a:gd name="T92" fmla="*/ 414 w 854"/>
              <a:gd name="T93" fmla="*/ 150 h 846"/>
              <a:gd name="T94" fmla="*/ 427 w 854"/>
              <a:gd name="T95" fmla="*/ 515 h 846"/>
              <a:gd name="T96" fmla="*/ 406 w 854"/>
              <a:gd name="T97" fmla="*/ 510 h 846"/>
              <a:gd name="T98" fmla="*/ 381 w 854"/>
              <a:gd name="T99" fmla="*/ 490 h 846"/>
              <a:gd name="T100" fmla="*/ 373 w 854"/>
              <a:gd name="T101" fmla="*/ 458 h 846"/>
              <a:gd name="T102" fmla="*/ 377 w 854"/>
              <a:gd name="T103" fmla="*/ 438 h 846"/>
              <a:gd name="T104" fmla="*/ 395 w 854"/>
              <a:gd name="T105" fmla="*/ 412 h 846"/>
              <a:gd name="T106" fmla="*/ 427 w 854"/>
              <a:gd name="T107" fmla="*/ 404 h 846"/>
              <a:gd name="T108" fmla="*/ 450 w 854"/>
              <a:gd name="T109" fmla="*/ 408 h 846"/>
              <a:gd name="T110" fmla="*/ 473 w 854"/>
              <a:gd name="T111" fmla="*/ 427 h 846"/>
              <a:gd name="T112" fmla="*/ 483 w 854"/>
              <a:gd name="T113" fmla="*/ 458 h 846"/>
              <a:gd name="T114" fmla="*/ 479 w 854"/>
              <a:gd name="T115" fmla="*/ 479 h 846"/>
              <a:gd name="T116" fmla="*/ 458 w 854"/>
              <a:gd name="T117" fmla="*/ 504 h 846"/>
              <a:gd name="T118" fmla="*/ 427 w 854"/>
              <a:gd name="T119" fmla="*/ 515 h 8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54" h="846">
                <a:moveTo>
                  <a:pt x="854" y="329"/>
                </a:moveTo>
                <a:lnTo>
                  <a:pt x="854" y="329"/>
                </a:lnTo>
                <a:lnTo>
                  <a:pt x="852" y="296"/>
                </a:lnTo>
                <a:lnTo>
                  <a:pt x="845" y="262"/>
                </a:lnTo>
                <a:lnTo>
                  <a:pt x="835" y="231"/>
                </a:lnTo>
                <a:lnTo>
                  <a:pt x="820" y="202"/>
                </a:lnTo>
                <a:lnTo>
                  <a:pt x="804" y="173"/>
                </a:lnTo>
                <a:lnTo>
                  <a:pt x="781" y="146"/>
                </a:lnTo>
                <a:lnTo>
                  <a:pt x="758" y="119"/>
                </a:lnTo>
                <a:lnTo>
                  <a:pt x="729" y="96"/>
                </a:lnTo>
                <a:lnTo>
                  <a:pt x="700" y="75"/>
                </a:lnTo>
                <a:lnTo>
                  <a:pt x="666" y="56"/>
                </a:lnTo>
                <a:lnTo>
                  <a:pt x="631" y="40"/>
                </a:lnTo>
                <a:lnTo>
                  <a:pt x="593" y="25"/>
                </a:lnTo>
                <a:lnTo>
                  <a:pt x="554" y="15"/>
                </a:lnTo>
                <a:lnTo>
                  <a:pt x="514" y="6"/>
                </a:lnTo>
                <a:lnTo>
                  <a:pt x="470" y="2"/>
                </a:lnTo>
                <a:lnTo>
                  <a:pt x="427" y="0"/>
                </a:lnTo>
                <a:lnTo>
                  <a:pt x="427" y="0"/>
                </a:lnTo>
                <a:lnTo>
                  <a:pt x="383" y="2"/>
                </a:lnTo>
                <a:lnTo>
                  <a:pt x="341" y="6"/>
                </a:lnTo>
                <a:lnTo>
                  <a:pt x="300" y="15"/>
                </a:lnTo>
                <a:lnTo>
                  <a:pt x="262" y="25"/>
                </a:lnTo>
                <a:lnTo>
                  <a:pt x="225" y="40"/>
                </a:lnTo>
                <a:lnTo>
                  <a:pt x="189" y="56"/>
                </a:lnTo>
                <a:lnTo>
                  <a:pt x="156" y="75"/>
                </a:lnTo>
                <a:lnTo>
                  <a:pt x="125" y="96"/>
                </a:lnTo>
                <a:lnTo>
                  <a:pt x="98" y="119"/>
                </a:lnTo>
                <a:lnTo>
                  <a:pt x="73" y="146"/>
                </a:lnTo>
                <a:lnTo>
                  <a:pt x="52" y="173"/>
                </a:lnTo>
                <a:lnTo>
                  <a:pt x="33" y="202"/>
                </a:lnTo>
                <a:lnTo>
                  <a:pt x="18" y="231"/>
                </a:lnTo>
                <a:lnTo>
                  <a:pt x="8" y="262"/>
                </a:lnTo>
                <a:lnTo>
                  <a:pt x="2" y="296"/>
                </a:lnTo>
                <a:lnTo>
                  <a:pt x="0" y="329"/>
                </a:lnTo>
                <a:lnTo>
                  <a:pt x="0" y="329"/>
                </a:lnTo>
                <a:lnTo>
                  <a:pt x="2" y="362"/>
                </a:lnTo>
                <a:lnTo>
                  <a:pt x="8" y="394"/>
                </a:lnTo>
                <a:lnTo>
                  <a:pt x="18" y="425"/>
                </a:lnTo>
                <a:lnTo>
                  <a:pt x="31" y="454"/>
                </a:lnTo>
                <a:lnTo>
                  <a:pt x="50" y="483"/>
                </a:lnTo>
                <a:lnTo>
                  <a:pt x="68" y="508"/>
                </a:lnTo>
                <a:lnTo>
                  <a:pt x="91" y="533"/>
                </a:lnTo>
                <a:lnTo>
                  <a:pt x="118" y="556"/>
                </a:lnTo>
                <a:lnTo>
                  <a:pt x="148" y="579"/>
                </a:lnTo>
                <a:lnTo>
                  <a:pt x="179" y="598"/>
                </a:lnTo>
                <a:lnTo>
                  <a:pt x="212" y="615"/>
                </a:lnTo>
                <a:lnTo>
                  <a:pt x="248" y="629"/>
                </a:lnTo>
                <a:lnTo>
                  <a:pt x="285" y="640"/>
                </a:lnTo>
                <a:lnTo>
                  <a:pt x="325" y="650"/>
                </a:lnTo>
                <a:lnTo>
                  <a:pt x="364" y="656"/>
                </a:lnTo>
                <a:lnTo>
                  <a:pt x="406" y="658"/>
                </a:lnTo>
                <a:lnTo>
                  <a:pt x="406" y="658"/>
                </a:lnTo>
                <a:lnTo>
                  <a:pt x="414" y="660"/>
                </a:lnTo>
                <a:lnTo>
                  <a:pt x="414" y="660"/>
                </a:lnTo>
                <a:lnTo>
                  <a:pt x="414" y="683"/>
                </a:lnTo>
                <a:lnTo>
                  <a:pt x="410" y="702"/>
                </a:lnTo>
                <a:lnTo>
                  <a:pt x="406" y="721"/>
                </a:lnTo>
                <a:lnTo>
                  <a:pt x="402" y="738"/>
                </a:lnTo>
                <a:lnTo>
                  <a:pt x="393" y="754"/>
                </a:lnTo>
                <a:lnTo>
                  <a:pt x="385" y="767"/>
                </a:lnTo>
                <a:lnTo>
                  <a:pt x="377" y="779"/>
                </a:lnTo>
                <a:lnTo>
                  <a:pt x="366" y="790"/>
                </a:lnTo>
                <a:lnTo>
                  <a:pt x="345" y="808"/>
                </a:lnTo>
                <a:lnTo>
                  <a:pt x="323" y="823"/>
                </a:lnTo>
                <a:lnTo>
                  <a:pt x="300" y="835"/>
                </a:lnTo>
                <a:lnTo>
                  <a:pt x="281" y="844"/>
                </a:lnTo>
                <a:lnTo>
                  <a:pt x="281" y="844"/>
                </a:lnTo>
                <a:lnTo>
                  <a:pt x="310" y="846"/>
                </a:lnTo>
                <a:lnTo>
                  <a:pt x="337" y="844"/>
                </a:lnTo>
                <a:lnTo>
                  <a:pt x="364" y="842"/>
                </a:lnTo>
                <a:lnTo>
                  <a:pt x="391" y="835"/>
                </a:lnTo>
                <a:lnTo>
                  <a:pt x="418" y="827"/>
                </a:lnTo>
                <a:lnTo>
                  <a:pt x="443" y="819"/>
                </a:lnTo>
                <a:lnTo>
                  <a:pt x="466" y="806"/>
                </a:lnTo>
                <a:lnTo>
                  <a:pt x="489" y="792"/>
                </a:lnTo>
                <a:lnTo>
                  <a:pt x="510" y="775"/>
                </a:lnTo>
                <a:lnTo>
                  <a:pt x="529" y="758"/>
                </a:lnTo>
                <a:lnTo>
                  <a:pt x="548" y="740"/>
                </a:lnTo>
                <a:lnTo>
                  <a:pt x="564" y="719"/>
                </a:lnTo>
                <a:lnTo>
                  <a:pt x="577" y="698"/>
                </a:lnTo>
                <a:lnTo>
                  <a:pt x="589" y="677"/>
                </a:lnTo>
                <a:lnTo>
                  <a:pt x="600" y="652"/>
                </a:lnTo>
                <a:lnTo>
                  <a:pt x="606" y="629"/>
                </a:lnTo>
                <a:lnTo>
                  <a:pt x="606" y="629"/>
                </a:lnTo>
                <a:lnTo>
                  <a:pt x="606" y="629"/>
                </a:lnTo>
                <a:lnTo>
                  <a:pt x="633" y="619"/>
                </a:lnTo>
                <a:lnTo>
                  <a:pt x="658" y="606"/>
                </a:lnTo>
                <a:lnTo>
                  <a:pt x="683" y="594"/>
                </a:lnTo>
                <a:lnTo>
                  <a:pt x="706" y="579"/>
                </a:lnTo>
                <a:lnTo>
                  <a:pt x="729" y="563"/>
                </a:lnTo>
                <a:lnTo>
                  <a:pt x="750" y="546"/>
                </a:lnTo>
                <a:lnTo>
                  <a:pt x="768" y="529"/>
                </a:lnTo>
                <a:lnTo>
                  <a:pt x="785" y="510"/>
                </a:lnTo>
                <a:lnTo>
                  <a:pt x="802" y="490"/>
                </a:lnTo>
                <a:lnTo>
                  <a:pt x="814" y="469"/>
                </a:lnTo>
                <a:lnTo>
                  <a:pt x="827" y="448"/>
                </a:lnTo>
                <a:lnTo>
                  <a:pt x="837" y="425"/>
                </a:lnTo>
                <a:lnTo>
                  <a:pt x="843" y="402"/>
                </a:lnTo>
                <a:lnTo>
                  <a:pt x="850" y="379"/>
                </a:lnTo>
                <a:lnTo>
                  <a:pt x="854" y="354"/>
                </a:lnTo>
                <a:lnTo>
                  <a:pt x="854" y="329"/>
                </a:lnTo>
                <a:lnTo>
                  <a:pt x="854" y="329"/>
                </a:lnTo>
                <a:close/>
                <a:moveTo>
                  <a:pt x="427" y="150"/>
                </a:moveTo>
                <a:lnTo>
                  <a:pt x="427" y="150"/>
                </a:lnTo>
                <a:lnTo>
                  <a:pt x="441" y="150"/>
                </a:lnTo>
                <a:lnTo>
                  <a:pt x="452" y="154"/>
                </a:lnTo>
                <a:lnTo>
                  <a:pt x="462" y="158"/>
                </a:lnTo>
                <a:lnTo>
                  <a:pt x="468" y="165"/>
                </a:lnTo>
                <a:lnTo>
                  <a:pt x="475" y="173"/>
                </a:lnTo>
                <a:lnTo>
                  <a:pt x="479" y="183"/>
                </a:lnTo>
                <a:lnTo>
                  <a:pt x="481" y="194"/>
                </a:lnTo>
                <a:lnTo>
                  <a:pt x="481" y="206"/>
                </a:lnTo>
                <a:lnTo>
                  <a:pt x="481" y="206"/>
                </a:lnTo>
                <a:lnTo>
                  <a:pt x="479" y="237"/>
                </a:lnTo>
                <a:lnTo>
                  <a:pt x="475" y="273"/>
                </a:lnTo>
                <a:lnTo>
                  <a:pt x="468" y="315"/>
                </a:lnTo>
                <a:lnTo>
                  <a:pt x="458" y="360"/>
                </a:lnTo>
                <a:lnTo>
                  <a:pt x="458" y="360"/>
                </a:lnTo>
                <a:lnTo>
                  <a:pt x="456" y="371"/>
                </a:lnTo>
                <a:lnTo>
                  <a:pt x="450" y="379"/>
                </a:lnTo>
                <a:lnTo>
                  <a:pt x="441" y="383"/>
                </a:lnTo>
                <a:lnTo>
                  <a:pt x="427" y="385"/>
                </a:lnTo>
                <a:lnTo>
                  <a:pt x="427" y="385"/>
                </a:lnTo>
                <a:lnTo>
                  <a:pt x="414" y="383"/>
                </a:lnTo>
                <a:lnTo>
                  <a:pt x="406" y="379"/>
                </a:lnTo>
                <a:lnTo>
                  <a:pt x="400" y="371"/>
                </a:lnTo>
                <a:lnTo>
                  <a:pt x="395" y="360"/>
                </a:lnTo>
                <a:lnTo>
                  <a:pt x="395" y="360"/>
                </a:lnTo>
                <a:lnTo>
                  <a:pt x="387" y="315"/>
                </a:lnTo>
                <a:lnTo>
                  <a:pt x="379" y="273"/>
                </a:lnTo>
                <a:lnTo>
                  <a:pt x="375" y="237"/>
                </a:lnTo>
                <a:lnTo>
                  <a:pt x="375" y="206"/>
                </a:lnTo>
                <a:lnTo>
                  <a:pt x="375" y="206"/>
                </a:lnTo>
                <a:lnTo>
                  <a:pt x="375" y="194"/>
                </a:lnTo>
                <a:lnTo>
                  <a:pt x="377" y="183"/>
                </a:lnTo>
                <a:lnTo>
                  <a:pt x="381" y="173"/>
                </a:lnTo>
                <a:lnTo>
                  <a:pt x="385" y="165"/>
                </a:lnTo>
                <a:lnTo>
                  <a:pt x="393" y="158"/>
                </a:lnTo>
                <a:lnTo>
                  <a:pt x="402" y="154"/>
                </a:lnTo>
                <a:lnTo>
                  <a:pt x="414" y="150"/>
                </a:lnTo>
                <a:lnTo>
                  <a:pt x="427" y="150"/>
                </a:lnTo>
                <a:lnTo>
                  <a:pt x="427" y="150"/>
                </a:lnTo>
                <a:close/>
                <a:moveTo>
                  <a:pt x="427" y="515"/>
                </a:moveTo>
                <a:lnTo>
                  <a:pt x="427" y="515"/>
                </a:lnTo>
                <a:lnTo>
                  <a:pt x="416" y="513"/>
                </a:lnTo>
                <a:lnTo>
                  <a:pt x="406" y="510"/>
                </a:lnTo>
                <a:lnTo>
                  <a:pt x="395" y="504"/>
                </a:lnTo>
                <a:lnTo>
                  <a:pt x="389" y="498"/>
                </a:lnTo>
                <a:lnTo>
                  <a:pt x="381" y="490"/>
                </a:lnTo>
                <a:lnTo>
                  <a:pt x="377" y="479"/>
                </a:lnTo>
                <a:lnTo>
                  <a:pt x="373" y="469"/>
                </a:lnTo>
                <a:lnTo>
                  <a:pt x="373" y="458"/>
                </a:lnTo>
                <a:lnTo>
                  <a:pt x="373" y="458"/>
                </a:lnTo>
                <a:lnTo>
                  <a:pt x="373" y="448"/>
                </a:lnTo>
                <a:lnTo>
                  <a:pt x="377" y="438"/>
                </a:lnTo>
                <a:lnTo>
                  <a:pt x="381" y="427"/>
                </a:lnTo>
                <a:lnTo>
                  <a:pt x="389" y="419"/>
                </a:lnTo>
                <a:lnTo>
                  <a:pt x="395" y="412"/>
                </a:lnTo>
                <a:lnTo>
                  <a:pt x="406" y="408"/>
                </a:lnTo>
                <a:lnTo>
                  <a:pt x="416" y="404"/>
                </a:lnTo>
                <a:lnTo>
                  <a:pt x="427" y="404"/>
                </a:lnTo>
                <a:lnTo>
                  <a:pt x="427" y="404"/>
                </a:lnTo>
                <a:lnTo>
                  <a:pt x="439" y="404"/>
                </a:lnTo>
                <a:lnTo>
                  <a:pt x="450" y="408"/>
                </a:lnTo>
                <a:lnTo>
                  <a:pt x="458" y="412"/>
                </a:lnTo>
                <a:lnTo>
                  <a:pt x="466" y="419"/>
                </a:lnTo>
                <a:lnTo>
                  <a:pt x="473" y="427"/>
                </a:lnTo>
                <a:lnTo>
                  <a:pt x="479" y="438"/>
                </a:lnTo>
                <a:lnTo>
                  <a:pt x="481" y="448"/>
                </a:lnTo>
                <a:lnTo>
                  <a:pt x="483" y="458"/>
                </a:lnTo>
                <a:lnTo>
                  <a:pt x="483" y="458"/>
                </a:lnTo>
                <a:lnTo>
                  <a:pt x="481" y="469"/>
                </a:lnTo>
                <a:lnTo>
                  <a:pt x="479" y="479"/>
                </a:lnTo>
                <a:lnTo>
                  <a:pt x="473" y="490"/>
                </a:lnTo>
                <a:lnTo>
                  <a:pt x="466" y="498"/>
                </a:lnTo>
                <a:lnTo>
                  <a:pt x="458" y="504"/>
                </a:lnTo>
                <a:lnTo>
                  <a:pt x="450" y="510"/>
                </a:lnTo>
                <a:lnTo>
                  <a:pt x="439" y="513"/>
                </a:lnTo>
                <a:lnTo>
                  <a:pt x="427" y="515"/>
                </a:lnTo>
                <a:lnTo>
                  <a:pt x="427" y="515"/>
                </a:lnTo>
                <a:close/>
              </a:path>
            </a:pathLst>
          </a:custGeom>
          <a:solidFill>
            <a:srgbClr val="25A4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zh-CN" altLang="en-US" kern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5" name="Freeform 10"/>
          <p:cNvSpPr>
            <a:spLocks/>
          </p:cNvSpPr>
          <p:nvPr/>
        </p:nvSpPr>
        <p:spPr bwMode="auto">
          <a:xfrm>
            <a:off x="4486494" y="4628543"/>
            <a:ext cx="290027" cy="421663"/>
          </a:xfrm>
          <a:custGeom>
            <a:avLst/>
            <a:gdLst>
              <a:gd name="T0" fmla="*/ 644 w 644"/>
              <a:gd name="T1" fmla="*/ 321 h 819"/>
              <a:gd name="T2" fmla="*/ 635 w 644"/>
              <a:gd name="T3" fmla="*/ 257 h 819"/>
              <a:gd name="T4" fmla="*/ 613 w 644"/>
              <a:gd name="T5" fmla="*/ 196 h 819"/>
              <a:gd name="T6" fmla="*/ 573 w 644"/>
              <a:gd name="T7" fmla="*/ 142 h 819"/>
              <a:gd name="T8" fmla="*/ 523 w 644"/>
              <a:gd name="T9" fmla="*/ 94 h 819"/>
              <a:gd name="T10" fmla="*/ 463 w 644"/>
              <a:gd name="T11" fmla="*/ 57 h 819"/>
              <a:gd name="T12" fmla="*/ 392 w 644"/>
              <a:gd name="T13" fmla="*/ 25 h 819"/>
              <a:gd name="T14" fmla="*/ 315 w 644"/>
              <a:gd name="T15" fmla="*/ 9 h 819"/>
              <a:gd name="T16" fmla="*/ 231 w 644"/>
              <a:gd name="T17" fmla="*/ 0 h 819"/>
              <a:gd name="T18" fmla="*/ 198 w 644"/>
              <a:gd name="T19" fmla="*/ 3 h 819"/>
              <a:gd name="T20" fmla="*/ 138 w 644"/>
              <a:gd name="T21" fmla="*/ 9 h 819"/>
              <a:gd name="T22" fmla="*/ 79 w 644"/>
              <a:gd name="T23" fmla="*/ 23 h 819"/>
              <a:gd name="T24" fmla="*/ 25 w 644"/>
              <a:gd name="T25" fmla="*/ 44 h 819"/>
              <a:gd name="T26" fmla="*/ 0 w 644"/>
              <a:gd name="T27" fmla="*/ 57 h 819"/>
              <a:gd name="T28" fmla="*/ 56 w 644"/>
              <a:gd name="T29" fmla="*/ 84 h 819"/>
              <a:gd name="T30" fmla="*/ 106 w 644"/>
              <a:gd name="T31" fmla="*/ 115 h 819"/>
              <a:gd name="T32" fmla="*/ 152 w 644"/>
              <a:gd name="T33" fmla="*/ 150 h 819"/>
              <a:gd name="T34" fmla="*/ 190 w 644"/>
              <a:gd name="T35" fmla="*/ 192 h 819"/>
              <a:gd name="T36" fmla="*/ 221 w 644"/>
              <a:gd name="T37" fmla="*/ 238 h 819"/>
              <a:gd name="T38" fmla="*/ 244 w 644"/>
              <a:gd name="T39" fmla="*/ 286 h 819"/>
              <a:gd name="T40" fmla="*/ 258 w 644"/>
              <a:gd name="T41" fmla="*/ 338 h 819"/>
              <a:gd name="T42" fmla="*/ 263 w 644"/>
              <a:gd name="T43" fmla="*/ 392 h 819"/>
              <a:gd name="T44" fmla="*/ 263 w 644"/>
              <a:gd name="T45" fmla="*/ 413 h 819"/>
              <a:gd name="T46" fmla="*/ 256 w 644"/>
              <a:gd name="T47" fmla="*/ 455 h 819"/>
              <a:gd name="T48" fmla="*/ 244 w 644"/>
              <a:gd name="T49" fmla="*/ 496 h 819"/>
              <a:gd name="T50" fmla="*/ 227 w 644"/>
              <a:gd name="T51" fmla="*/ 536 h 819"/>
              <a:gd name="T52" fmla="*/ 204 w 644"/>
              <a:gd name="T53" fmla="*/ 571 h 819"/>
              <a:gd name="T54" fmla="*/ 177 w 644"/>
              <a:gd name="T55" fmla="*/ 607 h 819"/>
              <a:gd name="T56" fmla="*/ 146 w 644"/>
              <a:gd name="T57" fmla="*/ 640 h 819"/>
              <a:gd name="T58" fmla="*/ 108 w 644"/>
              <a:gd name="T59" fmla="*/ 669 h 819"/>
              <a:gd name="T60" fmla="*/ 90 w 644"/>
              <a:gd name="T61" fmla="*/ 684 h 819"/>
              <a:gd name="T62" fmla="*/ 113 w 644"/>
              <a:gd name="T63" fmla="*/ 715 h 819"/>
              <a:gd name="T64" fmla="*/ 140 w 644"/>
              <a:gd name="T65" fmla="*/ 744 h 819"/>
              <a:gd name="T66" fmla="*/ 173 w 644"/>
              <a:gd name="T67" fmla="*/ 769 h 819"/>
              <a:gd name="T68" fmla="*/ 208 w 644"/>
              <a:gd name="T69" fmla="*/ 788 h 819"/>
              <a:gd name="T70" fmla="*/ 246 w 644"/>
              <a:gd name="T71" fmla="*/ 805 h 819"/>
              <a:gd name="T72" fmla="*/ 285 w 644"/>
              <a:gd name="T73" fmla="*/ 815 h 819"/>
              <a:gd name="T74" fmla="*/ 329 w 644"/>
              <a:gd name="T75" fmla="*/ 819 h 819"/>
              <a:gd name="T76" fmla="*/ 373 w 644"/>
              <a:gd name="T77" fmla="*/ 817 h 819"/>
              <a:gd name="T78" fmla="*/ 354 w 644"/>
              <a:gd name="T79" fmla="*/ 809 h 819"/>
              <a:gd name="T80" fmla="*/ 310 w 644"/>
              <a:gd name="T81" fmla="*/ 784 h 819"/>
              <a:gd name="T82" fmla="*/ 281 w 644"/>
              <a:gd name="T83" fmla="*/ 757 h 819"/>
              <a:gd name="T84" fmla="*/ 263 w 644"/>
              <a:gd name="T85" fmla="*/ 732 h 819"/>
              <a:gd name="T86" fmla="*/ 250 w 644"/>
              <a:gd name="T87" fmla="*/ 701 h 819"/>
              <a:gd name="T88" fmla="*/ 244 w 644"/>
              <a:gd name="T89" fmla="*/ 663 h 819"/>
              <a:gd name="T90" fmla="*/ 244 w 644"/>
              <a:gd name="T91" fmla="*/ 642 h 819"/>
              <a:gd name="T92" fmla="*/ 252 w 644"/>
              <a:gd name="T93" fmla="*/ 640 h 819"/>
              <a:gd name="T94" fmla="*/ 331 w 644"/>
              <a:gd name="T95" fmla="*/ 632 h 819"/>
              <a:gd name="T96" fmla="*/ 404 w 644"/>
              <a:gd name="T97" fmla="*/ 611 h 819"/>
              <a:gd name="T98" fmla="*/ 473 w 644"/>
              <a:gd name="T99" fmla="*/ 580 h 819"/>
              <a:gd name="T100" fmla="*/ 529 w 644"/>
              <a:gd name="T101" fmla="*/ 542 h 819"/>
              <a:gd name="T102" fmla="*/ 577 w 644"/>
              <a:gd name="T103" fmla="*/ 494 h 819"/>
              <a:gd name="T104" fmla="*/ 615 w 644"/>
              <a:gd name="T105" fmla="*/ 442 h 819"/>
              <a:gd name="T106" fmla="*/ 638 w 644"/>
              <a:gd name="T107" fmla="*/ 384 h 819"/>
              <a:gd name="T108" fmla="*/ 644 w 644"/>
              <a:gd name="T109" fmla="*/ 321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4" h="819">
                <a:moveTo>
                  <a:pt x="644" y="321"/>
                </a:moveTo>
                <a:lnTo>
                  <a:pt x="644" y="321"/>
                </a:lnTo>
                <a:lnTo>
                  <a:pt x="642" y="288"/>
                </a:lnTo>
                <a:lnTo>
                  <a:pt x="635" y="257"/>
                </a:lnTo>
                <a:lnTo>
                  <a:pt x="625" y="225"/>
                </a:lnTo>
                <a:lnTo>
                  <a:pt x="613" y="196"/>
                </a:lnTo>
                <a:lnTo>
                  <a:pt x="594" y="169"/>
                </a:lnTo>
                <a:lnTo>
                  <a:pt x="573" y="142"/>
                </a:lnTo>
                <a:lnTo>
                  <a:pt x="550" y="117"/>
                </a:lnTo>
                <a:lnTo>
                  <a:pt x="523" y="94"/>
                </a:lnTo>
                <a:lnTo>
                  <a:pt x="494" y="73"/>
                </a:lnTo>
                <a:lnTo>
                  <a:pt x="463" y="57"/>
                </a:lnTo>
                <a:lnTo>
                  <a:pt x="427" y="40"/>
                </a:lnTo>
                <a:lnTo>
                  <a:pt x="392" y="25"/>
                </a:lnTo>
                <a:lnTo>
                  <a:pt x="354" y="15"/>
                </a:lnTo>
                <a:lnTo>
                  <a:pt x="315" y="9"/>
                </a:lnTo>
                <a:lnTo>
                  <a:pt x="273" y="3"/>
                </a:lnTo>
                <a:lnTo>
                  <a:pt x="231" y="0"/>
                </a:lnTo>
                <a:lnTo>
                  <a:pt x="231" y="0"/>
                </a:lnTo>
                <a:lnTo>
                  <a:pt x="198" y="3"/>
                </a:lnTo>
                <a:lnTo>
                  <a:pt x="167" y="5"/>
                </a:lnTo>
                <a:lnTo>
                  <a:pt x="138" y="9"/>
                </a:lnTo>
                <a:lnTo>
                  <a:pt x="108" y="17"/>
                </a:lnTo>
                <a:lnTo>
                  <a:pt x="79" y="23"/>
                </a:lnTo>
                <a:lnTo>
                  <a:pt x="52" y="34"/>
                </a:lnTo>
                <a:lnTo>
                  <a:pt x="25" y="44"/>
                </a:lnTo>
                <a:lnTo>
                  <a:pt x="0" y="57"/>
                </a:lnTo>
                <a:lnTo>
                  <a:pt x="0" y="57"/>
                </a:lnTo>
                <a:lnTo>
                  <a:pt x="27" y="69"/>
                </a:lnTo>
                <a:lnTo>
                  <a:pt x="56" y="84"/>
                </a:lnTo>
                <a:lnTo>
                  <a:pt x="81" y="98"/>
                </a:lnTo>
                <a:lnTo>
                  <a:pt x="106" y="115"/>
                </a:lnTo>
                <a:lnTo>
                  <a:pt x="129" y="132"/>
                </a:lnTo>
                <a:lnTo>
                  <a:pt x="152" y="150"/>
                </a:lnTo>
                <a:lnTo>
                  <a:pt x="171" y="171"/>
                </a:lnTo>
                <a:lnTo>
                  <a:pt x="190" y="192"/>
                </a:lnTo>
                <a:lnTo>
                  <a:pt x="206" y="215"/>
                </a:lnTo>
                <a:lnTo>
                  <a:pt x="221" y="238"/>
                </a:lnTo>
                <a:lnTo>
                  <a:pt x="233" y="261"/>
                </a:lnTo>
                <a:lnTo>
                  <a:pt x="244" y="286"/>
                </a:lnTo>
                <a:lnTo>
                  <a:pt x="252" y="313"/>
                </a:lnTo>
                <a:lnTo>
                  <a:pt x="258" y="338"/>
                </a:lnTo>
                <a:lnTo>
                  <a:pt x="263" y="365"/>
                </a:lnTo>
                <a:lnTo>
                  <a:pt x="263" y="392"/>
                </a:lnTo>
                <a:lnTo>
                  <a:pt x="263" y="392"/>
                </a:lnTo>
                <a:lnTo>
                  <a:pt x="263" y="413"/>
                </a:lnTo>
                <a:lnTo>
                  <a:pt x="260" y="434"/>
                </a:lnTo>
                <a:lnTo>
                  <a:pt x="256" y="455"/>
                </a:lnTo>
                <a:lnTo>
                  <a:pt x="252" y="475"/>
                </a:lnTo>
                <a:lnTo>
                  <a:pt x="244" y="496"/>
                </a:lnTo>
                <a:lnTo>
                  <a:pt x="238" y="515"/>
                </a:lnTo>
                <a:lnTo>
                  <a:pt x="227" y="536"/>
                </a:lnTo>
                <a:lnTo>
                  <a:pt x="217" y="555"/>
                </a:lnTo>
                <a:lnTo>
                  <a:pt x="204" y="571"/>
                </a:lnTo>
                <a:lnTo>
                  <a:pt x="192" y="590"/>
                </a:lnTo>
                <a:lnTo>
                  <a:pt x="177" y="607"/>
                </a:lnTo>
                <a:lnTo>
                  <a:pt x="163" y="623"/>
                </a:lnTo>
                <a:lnTo>
                  <a:pt x="146" y="640"/>
                </a:lnTo>
                <a:lnTo>
                  <a:pt x="127" y="655"/>
                </a:lnTo>
                <a:lnTo>
                  <a:pt x="108" y="669"/>
                </a:lnTo>
                <a:lnTo>
                  <a:pt x="90" y="684"/>
                </a:lnTo>
                <a:lnTo>
                  <a:pt x="90" y="684"/>
                </a:lnTo>
                <a:lnTo>
                  <a:pt x="100" y="698"/>
                </a:lnTo>
                <a:lnTo>
                  <a:pt x="113" y="715"/>
                </a:lnTo>
                <a:lnTo>
                  <a:pt x="125" y="730"/>
                </a:lnTo>
                <a:lnTo>
                  <a:pt x="140" y="744"/>
                </a:lnTo>
                <a:lnTo>
                  <a:pt x="156" y="757"/>
                </a:lnTo>
                <a:lnTo>
                  <a:pt x="173" y="769"/>
                </a:lnTo>
                <a:lnTo>
                  <a:pt x="190" y="780"/>
                </a:lnTo>
                <a:lnTo>
                  <a:pt x="208" y="788"/>
                </a:lnTo>
                <a:lnTo>
                  <a:pt x="227" y="798"/>
                </a:lnTo>
                <a:lnTo>
                  <a:pt x="246" y="805"/>
                </a:lnTo>
                <a:lnTo>
                  <a:pt x="267" y="811"/>
                </a:lnTo>
                <a:lnTo>
                  <a:pt x="285" y="815"/>
                </a:lnTo>
                <a:lnTo>
                  <a:pt x="308" y="817"/>
                </a:lnTo>
                <a:lnTo>
                  <a:pt x="329" y="819"/>
                </a:lnTo>
                <a:lnTo>
                  <a:pt x="350" y="819"/>
                </a:lnTo>
                <a:lnTo>
                  <a:pt x="373" y="817"/>
                </a:lnTo>
                <a:lnTo>
                  <a:pt x="373" y="817"/>
                </a:lnTo>
                <a:lnTo>
                  <a:pt x="354" y="809"/>
                </a:lnTo>
                <a:lnTo>
                  <a:pt x="333" y="798"/>
                </a:lnTo>
                <a:lnTo>
                  <a:pt x="310" y="784"/>
                </a:lnTo>
                <a:lnTo>
                  <a:pt x="290" y="767"/>
                </a:lnTo>
                <a:lnTo>
                  <a:pt x="281" y="757"/>
                </a:lnTo>
                <a:lnTo>
                  <a:pt x="271" y="744"/>
                </a:lnTo>
                <a:lnTo>
                  <a:pt x="263" y="732"/>
                </a:lnTo>
                <a:lnTo>
                  <a:pt x="256" y="717"/>
                </a:lnTo>
                <a:lnTo>
                  <a:pt x="250" y="701"/>
                </a:lnTo>
                <a:lnTo>
                  <a:pt x="246" y="682"/>
                </a:lnTo>
                <a:lnTo>
                  <a:pt x="244" y="663"/>
                </a:lnTo>
                <a:lnTo>
                  <a:pt x="244" y="642"/>
                </a:lnTo>
                <a:lnTo>
                  <a:pt x="244" y="642"/>
                </a:lnTo>
                <a:lnTo>
                  <a:pt x="252" y="640"/>
                </a:lnTo>
                <a:lnTo>
                  <a:pt x="252" y="640"/>
                </a:lnTo>
                <a:lnTo>
                  <a:pt x="292" y="636"/>
                </a:lnTo>
                <a:lnTo>
                  <a:pt x="331" y="632"/>
                </a:lnTo>
                <a:lnTo>
                  <a:pt x="369" y="621"/>
                </a:lnTo>
                <a:lnTo>
                  <a:pt x="404" y="611"/>
                </a:lnTo>
                <a:lnTo>
                  <a:pt x="440" y="596"/>
                </a:lnTo>
                <a:lnTo>
                  <a:pt x="473" y="580"/>
                </a:lnTo>
                <a:lnTo>
                  <a:pt x="502" y="563"/>
                </a:lnTo>
                <a:lnTo>
                  <a:pt x="529" y="542"/>
                </a:lnTo>
                <a:lnTo>
                  <a:pt x="556" y="519"/>
                </a:lnTo>
                <a:lnTo>
                  <a:pt x="577" y="494"/>
                </a:lnTo>
                <a:lnTo>
                  <a:pt x="598" y="469"/>
                </a:lnTo>
                <a:lnTo>
                  <a:pt x="615" y="442"/>
                </a:lnTo>
                <a:lnTo>
                  <a:pt x="627" y="413"/>
                </a:lnTo>
                <a:lnTo>
                  <a:pt x="638" y="384"/>
                </a:lnTo>
                <a:lnTo>
                  <a:pt x="642" y="353"/>
                </a:lnTo>
                <a:lnTo>
                  <a:pt x="644" y="321"/>
                </a:lnTo>
                <a:lnTo>
                  <a:pt x="644" y="321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zh-CN" altLang="en-US" kern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6" name="Freeform 73"/>
          <p:cNvSpPr>
            <a:spLocks noEditPoints="1"/>
          </p:cNvSpPr>
          <p:nvPr/>
        </p:nvSpPr>
        <p:spPr bwMode="auto">
          <a:xfrm>
            <a:off x="4945165" y="3859515"/>
            <a:ext cx="491160" cy="471554"/>
          </a:xfrm>
          <a:custGeom>
            <a:avLst/>
            <a:gdLst>
              <a:gd name="T0" fmla="*/ 179 w 269"/>
              <a:gd name="T1" fmla="*/ 106 h 258"/>
              <a:gd name="T2" fmla="*/ 263 w 269"/>
              <a:gd name="T3" fmla="*/ 167 h 258"/>
              <a:gd name="T4" fmla="*/ 202 w 269"/>
              <a:gd name="T5" fmla="*/ 251 h 258"/>
              <a:gd name="T6" fmla="*/ 118 w 269"/>
              <a:gd name="T7" fmla="*/ 190 h 258"/>
              <a:gd name="T8" fmla="*/ 179 w 269"/>
              <a:gd name="T9" fmla="*/ 106 h 258"/>
              <a:gd name="T10" fmla="*/ 89 w 269"/>
              <a:gd name="T11" fmla="*/ 34 h 258"/>
              <a:gd name="T12" fmla="*/ 166 w 269"/>
              <a:gd name="T13" fmla="*/ 90 h 258"/>
              <a:gd name="T14" fmla="*/ 167 w 269"/>
              <a:gd name="T15" fmla="*/ 100 h 258"/>
              <a:gd name="T16" fmla="*/ 178 w 269"/>
              <a:gd name="T17" fmla="*/ 98 h 258"/>
              <a:gd name="T18" fmla="*/ 193 w 269"/>
              <a:gd name="T19" fmla="*/ 97 h 258"/>
              <a:gd name="T20" fmla="*/ 192 w 269"/>
              <a:gd name="T21" fmla="*/ 86 h 258"/>
              <a:gd name="T22" fmla="*/ 85 w 269"/>
              <a:gd name="T23" fmla="*/ 8 h 258"/>
              <a:gd name="T24" fmla="*/ 8 w 269"/>
              <a:gd name="T25" fmla="*/ 115 h 258"/>
              <a:gd name="T26" fmla="*/ 110 w 269"/>
              <a:gd name="T27" fmla="*/ 193 h 258"/>
              <a:gd name="T28" fmla="*/ 109 w 269"/>
              <a:gd name="T29" fmla="*/ 191 h 258"/>
              <a:gd name="T30" fmla="*/ 109 w 269"/>
              <a:gd name="T31" fmla="*/ 167 h 258"/>
              <a:gd name="T32" fmla="*/ 33 w 269"/>
              <a:gd name="T33" fmla="*/ 111 h 258"/>
              <a:gd name="T34" fmla="*/ 89 w 269"/>
              <a:gd name="T35" fmla="*/ 34 h 258"/>
              <a:gd name="T36" fmla="*/ 182 w 269"/>
              <a:gd name="T37" fmla="*/ 126 h 258"/>
              <a:gd name="T38" fmla="*/ 243 w 269"/>
              <a:gd name="T39" fmla="*/ 170 h 258"/>
              <a:gd name="T40" fmla="*/ 199 w 269"/>
              <a:gd name="T41" fmla="*/ 231 h 258"/>
              <a:gd name="T42" fmla="*/ 138 w 269"/>
              <a:gd name="T43" fmla="*/ 187 h 258"/>
              <a:gd name="T44" fmla="*/ 182 w 269"/>
              <a:gd name="T45" fmla="*/ 126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69" h="258">
                <a:moveTo>
                  <a:pt x="179" y="106"/>
                </a:moveTo>
                <a:cubicBezTo>
                  <a:pt x="219" y="100"/>
                  <a:pt x="257" y="127"/>
                  <a:pt x="263" y="167"/>
                </a:cubicBezTo>
                <a:cubicBezTo>
                  <a:pt x="269" y="207"/>
                  <a:pt x="242" y="245"/>
                  <a:pt x="202" y="251"/>
                </a:cubicBezTo>
                <a:cubicBezTo>
                  <a:pt x="162" y="258"/>
                  <a:pt x="124" y="230"/>
                  <a:pt x="118" y="190"/>
                </a:cubicBezTo>
                <a:cubicBezTo>
                  <a:pt x="111" y="150"/>
                  <a:pt x="139" y="112"/>
                  <a:pt x="179" y="106"/>
                </a:cubicBezTo>
                <a:close/>
                <a:moveTo>
                  <a:pt x="89" y="34"/>
                </a:moveTo>
                <a:cubicBezTo>
                  <a:pt x="126" y="28"/>
                  <a:pt x="161" y="53"/>
                  <a:pt x="166" y="90"/>
                </a:cubicBezTo>
                <a:cubicBezTo>
                  <a:pt x="167" y="93"/>
                  <a:pt x="167" y="97"/>
                  <a:pt x="167" y="100"/>
                </a:cubicBezTo>
                <a:cubicBezTo>
                  <a:pt x="171" y="99"/>
                  <a:pt x="174" y="98"/>
                  <a:pt x="178" y="98"/>
                </a:cubicBezTo>
                <a:cubicBezTo>
                  <a:pt x="183" y="97"/>
                  <a:pt x="188" y="97"/>
                  <a:pt x="193" y="97"/>
                </a:cubicBezTo>
                <a:cubicBezTo>
                  <a:pt x="193" y="93"/>
                  <a:pt x="192" y="89"/>
                  <a:pt x="192" y="86"/>
                </a:cubicBezTo>
                <a:cubicBezTo>
                  <a:pt x="184" y="35"/>
                  <a:pt x="136" y="0"/>
                  <a:pt x="85" y="8"/>
                </a:cubicBezTo>
                <a:cubicBezTo>
                  <a:pt x="35" y="16"/>
                  <a:pt x="0" y="64"/>
                  <a:pt x="8" y="115"/>
                </a:cubicBezTo>
                <a:cubicBezTo>
                  <a:pt x="16" y="164"/>
                  <a:pt x="61" y="198"/>
                  <a:pt x="110" y="193"/>
                </a:cubicBezTo>
                <a:cubicBezTo>
                  <a:pt x="110" y="192"/>
                  <a:pt x="110" y="192"/>
                  <a:pt x="109" y="191"/>
                </a:cubicBezTo>
                <a:cubicBezTo>
                  <a:pt x="108" y="183"/>
                  <a:pt x="108" y="175"/>
                  <a:pt x="109" y="167"/>
                </a:cubicBezTo>
                <a:cubicBezTo>
                  <a:pt x="73" y="172"/>
                  <a:pt x="39" y="147"/>
                  <a:pt x="33" y="111"/>
                </a:cubicBezTo>
                <a:cubicBezTo>
                  <a:pt x="28" y="74"/>
                  <a:pt x="53" y="39"/>
                  <a:pt x="89" y="34"/>
                </a:cubicBezTo>
                <a:close/>
                <a:moveTo>
                  <a:pt x="182" y="126"/>
                </a:moveTo>
                <a:cubicBezTo>
                  <a:pt x="211" y="121"/>
                  <a:pt x="238" y="141"/>
                  <a:pt x="243" y="170"/>
                </a:cubicBezTo>
                <a:cubicBezTo>
                  <a:pt x="248" y="199"/>
                  <a:pt x="228" y="227"/>
                  <a:pt x="199" y="231"/>
                </a:cubicBezTo>
                <a:cubicBezTo>
                  <a:pt x="170" y="236"/>
                  <a:pt x="142" y="216"/>
                  <a:pt x="138" y="187"/>
                </a:cubicBezTo>
                <a:cubicBezTo>
                  <a:pt x="133" y="158"/>
                  <a:pt x="153" y="131"/>
                  <a:pt x="182" y="1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012160" y="3662887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列為金融債信不良往來戶。</a:t>
            </a:r>
            <a:endParaRPr lang="zh-TW" altLang="en-US" dirty="0"/>
          </a:p>
        </p:txBody>
      </p:sp>
      <p:sp>
        <p:nvSpPr>
          <p:cNvPr id="28" name="五角星形 27"/>
          <p:cNvSpPr/>
          <p:nvPr/>
        </p:nvSpPr>
        <p:spPr>
          <a:xfrm>
            <a:off x="5724128" y="3613795"/>
            <a:ext cx="376808" cy="405364"/>
          </a:xfrm>
          <a:prstGeom prst="star5">
            <a:avLst/>
          </a:prstGeom>
          <a:solidFill>
            <a:srgbClr val="FF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444814" y="5517232"/>
            <a:ext cx="4031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影響貸款學生及連帶保證人日後</a:t>
            </a:r>
            <a:endParaRPr lang="en-US" altLang="zh-TW" sz="20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在國內、國外之就業或就學機會。</a:t>
            </a:r>
          </a:p>
        </p:txBody>
      </p:sp>
      <p:sp>
        <p:nvSpPr>
          <p:cNvPr id="30" name="五角星形 29"/>
          <p:cNvSpPr/>
          <p:nvPr/>
        </p:nvSpPr>
        <p:spPr>
          <a:xfrm>
            <a:off x="2094727" y="5407449"/>
            <a:ext cx="376808" cy="405364"/>
          </a:xfrm>
          <a:prstGeom prst="star5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35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2" y="0"/>
            <a:ext cx="91821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091" y="2071642"/>
            <a:ext cx="4115654" cy="3878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403648" y="4556027"/>
            <a:ext cx="29546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TW" altLang="en-US" sz="32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獎助對象：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本大學學士班及</a:t>
            </a:r>
            <a:endParaRPr lang="en-US" altLang="zh-TW" sz="24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碩士班之在學學生。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220072" y="4346739"/>
            <a:ext cx="3108543" cy="15327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32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獎助種類：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(1)</a:t>
            </a: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新生獎學金。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(2)</a:t>
            </a: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優秀學生獎學金。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endParaRPr lang="zh-TW" altLang="en-US" sz="2000" dirty="0">
              <a:solidFill>
                <a:srgbClr val="FF0000"/>
              </a:solidFill>
              <a:latin typeface="華康儷中黑" pitchFamily="49" charset="-120"/>
              <a:ea typeface="華康儷中黑" pitchFamily="49" charset="-120"/>
              <a:sym typeface="Wingdings" pitchFamily="2" charset="2"/>
            </a:endParaRP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68" y="340227"/>
            <a:ext cx="77724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1013410" y="1476073"/>
            <a:ext cx="1723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400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校長獎</a:t>
            </a:r>
          </a:p>
        </p:txBody>
      </p:sp>
    </p:spTree>
    <p:extLst>
      <p:ext uri="{BB962C8B-B14F-4D97-AF65-F5344CB8AC3E}">
        <p14:creationId xmlns:p14="http://schemas.microsoft.com/office/powerpoint/2010/main" val="54284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688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167"/>
          <p:cNvGrpSpPr/>
          <p:nvPr/>
        </p:nvGrpSpPr>
        <p:grpSpPr>
          <a:xfrm>
            <a:off x="4743053" y="1976910"/>
            <a:ext cx="2068528" cy="2092142"/>
            <a:chOff x="4602144" y="1558709"/>
            <a:chExt cx="1419915" cy="1420105"/>
          </a:xfrm>
        </p:grpSpPr>
        <p:sp>
          <p:nvSpPr>
            <p:cNvPr id="5" name="Freeform: Shape 3"/>
            <p:cNvSpPr/>
            <p:nvPr/>
          </p:nvSpPr>
          <p:spPr>
            <a:xfrm>
              <a:off x="4643455" y="1615920"/>
              <a:ext cx="1333333" cy="1333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6" name="Group 58"/>
            <p:cNvGrpSpPr/>
            <p:nvPr/>
          </p:nvGrpSpPr>
          <p:grpSpPr>
            <a:xfrm>
              <a:off x="4602144" y="1558709"/>
              <a:ext cx="1419915" cy="1420105"/>
              <a:chOff x="0" y="0"/>
              <a:chExt cx="3899864" cy="3899891"/>
            </a:xfrm>
            <a:solidFill>
              <a:schemeClr val="accent2"/>
            </a:solidFill>
          </p:grpSpPr>
          <p:sp>
            <p:nvSpPr>
              <p:cNvPr id="34" name="Freeform: Shape 59"/>
              <p:cNvSpPr/>
              <p:nvPr/>
            </p:nvSpPr>
            <p:spPr>
              <a:xfrm>
                <a:off x="1508166" y="2616577"/>
                <a:ext cx="19289" cy="166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21600" y="0"/>
                      <a:pt x="14426" y="3817"/>
                      <a:pt x="2245" y="10760"/>
                    </a:cubicBezTo>
                    <a:cubicBezTo>
                      <a:pt x="1649" y="14323"/>
                      <a:pt x="755" y="18037"/>
                      <a:pt x="0" y="21600"/>
                    </a:cubicBezTo>
                    <a:cubicBezTo>
                      <a:pt x="7293" y="14473"/>
                      <a:pt x="14208" y="7058"/>
                      <a:pt x="2160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5" name="Freeform: Shape 60"/>
              <p:cNvSpPr/>
              <p:nvPr/>
            </p:nvSpPr>
            <p:spPr>
              <a:xfrm>
                <a:off x="1617190" y="0"/>
                <a:ext cx="753428" cy="14104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4" h="21600" extrusionOk="0">
                    <a:moveTo>
                      <a:pt x="10472" y="21600"/>
                    </a:moveTo>
                    <a:cubicBezTo>
                      <a:pt x="10472" y="21600"/>
                      <a:pt x="21250" y="16823"/>
                      <a:pt x="21363" y="10860"/>
                    </a:cubicBezTo>
                    <a:cubicBezTo>
                      <a:pt x="21484" y="4896"/>
                      <a:pt x="10897" y="0"/>
                      <a:pt x="10897" y="0"/>
                    </a:cubicBezTo>
                    <a:cubicBezTo>
                      <a:pt x="10897" y="0"/>
                      <a:pt x="114" y="4775"/>
                      <a:pt x="1" y="10739"/>
                    </a:cubicBezTo>
                    <a:cubicBezTo>
                      <a:pt x="-116" y="16703"/>
                      <a:pt x="10472" y="21600"/>
                      <a:pt x="10472" y="216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6" name="Freeform: Shape 61"/>
              <p:cNvSpPr/>
              <p:nvPr/>
            </p:nvSpPr>
            <p:spPr>
              <a:xfrm>
                <a:off x="2344018" y="599632"/>
                <a:ext cx="1011473" cy="9933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58" h="19805" extrusionOk="0">
                    <a:moveTo>
                      <a:pt x="34" y="19739"/>
                    </a:moveTo>
                    <a:cubicBezTo>
                      <a:pt x="34" y="19739"/>
                      <a:pt x="9785" y="20701"/>
                      <a:pt x="15334" y="15267"/>
                    </a:cubicBezTo>
                    <a:cubicBezTo>
                      <a:pt x="20879" y="9835"/>
                      <a:pt x="20123" y="66"/>
                      <a:pt x="20123" y="66"/>
                    </a:cubicBezTo>
                    <a:cubicBezTo>
                      <a:pt x="20123" y="66"/>
                      <a:pt x="10371" y="-899"/>
                      <a:pt x="4825" y="4533"/>
                    </a:cubicBezTo>
                    <a:cubicBezTo>
                      <a:pt x="-721" y="9968"/>
                      <a:pt x="34" y="19739"/>
                      <a:pt x="34" y="1973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7" name="Freeform: Shape 62"/>
              <p:cNvSpPr/>
              <p:nvPr/>
            </p:nvSpPr>
            <p:spPr>
              <a:xfrm>
                <a:off x="2489382" y="1617190"/>
                <a:ext cx="1410482" cy="7534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67" extrusionOk="0">
                    <a:moveTo>
                      <a:pt x="10862" y="1"/>
                    </a:moveTo>
                    <a:cubicBezTo>
                      <a:pt x="4897" y="-114"/>
                      <a:pt x="0" y="10473"/>
                      <a:pt x="0" y="10473"/>
                    </a:cubicBezTo>
                    <a:cubicBezTo>
                      <a:pt x="0" y="10473"/>
                      <a:pt x="4777" y="21253"/>
                      <a:pt x="10741" y="21367"/>
                    </a:cubicBezTo>
                    <a:cubicBezTo>
                      <a:pt x="16705" y="21486"/>
                      <a:pt x="21600" y="10898"/>
                      <a:pt x="21600" y="10898"/>
                    </a:cubicBezTo>
                    <a:cubicBezTo>
                      <a:pt x="21600" y="10898"/>
                      <a:pt x="16826" y="117"/>
                      <a:pt x="10862" y="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8" name="Freeform: Shape 63"/>
              <p:cNvSpPr/>
              <p:nvPr/>
            </p:nvSpPr>
            <p:spPr>
              <a:xfrm>
                <a:off x="2289505" y="2362187"/>
                <a:ext cx="993484" cy="10112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07" h="20153" extrusionOk="0">
                    <a:moveTo>
                      <a:pt x="66" y="35"/>
                    </a:moveTo>
                    <a:cubicBezTo>
                      <a:pt x="66" y="35"/>
                      <a:pt x="-895" y="9784"/>
                      <a:pt x="4539" y="15329"/>
                    </a:cubicBezTo>
                    <a:cubicBezTo>
                      <a:pt x="9971" y="20878"/>
                      <a:pt x="19741" y="20117"/>
                      <a:pt x="19741" y="20117"/>
                    </a:cubicBezTo>
                    <a:cubicBezTo>
                      <a:pt x="19741" y="20117"/>
                      <a:pt x="20705" y="10370"/>
                      <a:pt x="15274" y="4824"/>
                    </a:cubicBezTo>
                    <a:cubicBezTo>
                      <a:pt x="9838" y="-722"/>
                      <a:pt x="66" y="35"/>
                      <a:pt x="66" y="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9" name="Freeform: Shape 64"/>
              <p:cNvSpPr/>
              <p:nvPr/>
            </p:nvSpPr>
            <p:spPr>
              <a:xfrm>
                <a:off x="1526337" y="2489382"/>
                <a:ext cx="753511" cy="14105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0" h="21600" extrusionOk="0">
                    <a:moveTo>
                      <a:pt x="10895" y="0"/>
                    </a:moveTo>
                    <a:cubicBezTo>
                      <a:pt x="10895" y="0"/>
                      <a:pt x="116" y="4777"/>
                      <a:pt x="1" y="10741"/>
                    </a:cubicBezTo>
                    <a:cubicBezTo>
                      <a:pt x="-118" y="16705"/>
                      <a:pt x="10470" y="21600"/>
                      <a:pt x="10470" y="21600"/>
                    </a:cubicBezTo>
                    <a:cubicBezTo>
                      <a:pt x="10470" y="21600"/>
                      <a:pt x="21252" y="16825"/>
                      <a:pt x="21369" y="10862"/>
                    </a:cubicBezTo>
                    <a:cubicBezTo>
                      <a:pt x="21482" y="4895"/>
                      <a:pt x="10895" y="0"/>
                      <a:pt x="1089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0" name="Freeform: Shape 65"/>
              <p:cNvSpPr/>
              <p:nvPr/>
            </p:nvSpPr>
            <p:spPr>
              <a:xfrm>
                <a:off x="526950" y="2289505"/>
                <a:ext cx="1011316" cy="9932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47" h="20558" extrusionOk="0">
                    <a:moveTo>
                      <a:pt x="15704" y="15854"/>
                    </a:moveTo>
                    <a:cubicBezTo>
                      <a:pt x="18120" y="13457"/>
                      <a:pt x="19361" y="10249"/>
                      <a:pt x="19998" y="7349"/>
                    </a:cubicBezTo>
                    <a:cubicBezTo>
                      <a:pt x="20012" y="7292"/>
                      <a:pt x="20028" y="7233"/>
                      <a:pt x="20039" y="7176"/>
                    </a:cubicBezTo>
                    <a:cubicBezTo>
                      <a:pt x="20859" y="3326"/>
                      <a:pt x="20612" y="69"/>
                      <a:pt x="20612" y="69"/>
                    </a:cubicBezTo>
                    <a:cubicBezTo>
                      <a:pt x="20612" y="69"/>
                      <a:pt x="10622" y="-931"/>
                      <a:pt x="4943" y="4711"/>
                    </a:cubicBezTo>
                    <a:cubicBezTo>
                      <a:pt x="-741" y="10351"/>
                      <a:pt x="36" y="20493"/>
                      <a:pt x="36" y="20493"/>
                    </a:cubicBezTo>
                    <a:cubicBezTo>
                      <a:pt x="36" y="20493"/>
                      <a:pt x="1847" y="20669"/>
                      <a:pt x="4360" y="20444"/>
                    </a:cubicBezTo>
                    <a:cubicBezTo>
                      <a:pt x="6033" y="20293"/>
                      <a:pt x="8011" y="19956"/>
                      <a:pt x="9987" y="19271"/>
                    </a:cubicBezTo>
                    <a:cubicBezTo>
                      <a:pt x="12023" y="18567"/>
                      <a:pt x="14048" y="17499"/>
                      <a:pt x="15704" y="1585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1" name="Freeform: Shape 66"/>
              <p:cNvSpPr/>
              <p:nvPr/>
            </p:nvSpPr>
            <p:spPr>
              <a:xfrm>
                <a:off x="0" y="1526336"/>
                <a:ext cx="1410456" cy="7534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65" extrusionOk="0">
                    <a:moveTo>
                      <a:pt x="21600" y="10893"/>
                    </a:moveTo>
                    <a:cubicBezTo>
                      <a:pt x="21600" y="10893"/>
                      <a:pt x="16823" y="112"/>
                      <a:pt x="10859" y="1"/>
                    </a:cubicBezTo>
                    <a:cubicBezTo>
                      <a:pt x="4897" y="-120"/>
                      <a:pt x="0" y="10469"/>
                      <a:pt x="0" y="10469"/>
                    </a:cubicBezTo>
                    <a:cubicBezTo>
                      <a:pt x="0" y="10469"/>
                      <a:pt x="4775" y="21248"/>
                      <a:pt x="10739" y="21364"/>
                    </a:cubicBezTo>
                    <a:cubicBezTo>
                      <a:pt x="16705" y="21480"/>
                      <a:pt x="21600" y="10893"/>
                      <a:pt x="21600" y="1089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2" name="Freeform: Shape 67"/>
              <p:cNvSpPr/>
              <p:nvPr/>
            </p:nvSpPr>
            <p:spPr>
              <a:xfrm>
                <a:off x="599632" y="526949"/>
                <a:ext cx="993437" cy="10114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08" h="20157" extrusionOk="0">
                    <a:moveTo>
                      <a:pt x="19742" y="20122"/>
                    </a:moveTo>
                    <a:cubicBezTo>
                      <a:pt x="19742" y="20122"/>
                      <a:pt x="20705" y="10370"/>
                      <a:pt x="15267" y="4824"/>
                    </a:cubicBezTo>
                    <a:cubicBezTo>
                      <a:pt x="9838" y="-723"/>
                      <a:pt x="66" y="35"/>
                      <a:pt x="66" y="35"/>
                    </a:cubicBezTo>
                    <a:cubicBezTo>
                      <a:pt x="66" y="35"/>
                      <a:pt x="-895" y="9786"/>
                      <a:pt x="4537" y="15332"/>
                    </a:cubicBezTo>
                    <a:cubicBezTo>
                      <a:pt x="9970" y="20877"/>
                      <a:pt x="19742" y="20122"/>
                      <a:pt x="19742" y="2012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3" name="Freeform: Shape 68"/>
              <p:cNvSpPr/>
              <p:nvPr/>
            </p:nvSpPr>
            <p:spPr>
              <a:xfrm>
                <a:off x="1853409" y="1453654"/>
                <a:ext cx="194627" cy="364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64" h="21600" extrusionOk="0">
                    <a:moveTo>
                      <a:pt x="10899" y="0"/>
                    </a:moveTo>
                    <a:cubicBezTo>
                      <a:pt x="10899" y="0"/>
                      <a:pt x="110" y="4774"/>
                      <a:pt x="1" y="10741"/>
                    </a:cubicBezTo>
                    <a:cubicBezTo>
                      <a:pt x="-120" y="16701"/>
                      <a:pt x="10476" y="21600"/>
                      <a:pt x="10476" y="21600"/>
                    </a:cubicBezTo>
                    <a:cubicBezTo>
                      <a:pt x="10476" y="21600"/>
                      <a:pt x="21260" y="16826"/>
                      <a:pt x="21363" y="10858"/>
                    </a:cubicBezTo>
                    <a:cubicBezTo>
                      <a:pt x="21480" y="4894"/>
                      <a:pt x="10899" y="0"/>
                      <a:pt x="10899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4" name="Freeform: Shape 69"/>
              <p:cNvSpPr/>
              <p:nvPr/>
            </p:nvSpPr>
            <p:spPr>
              <a:xfrm>
                <a:off x="2053287" y="1599019"/>
                <a:ext cx="261328" cy="2567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54" h="19803" extrusionOk="0">
                    <a:moveTo>
                      <a:pt x="15329" y="15270"/>
                    </a:moveTo>
                    <a:cubicBezTo>
                      <a:pt x="20877" y="9835"/>
                      <a:pt x="20119" y="66"/>
                      <a:pt x="20119" y="66"/>
                    </a:cubicBezTo>
                    <a:cubicBezTo>
                      <a:pt x="20119" y="66"/>
                      <a:pt x="10371" y="-896"/>
                      <a:pt x="4829" y="4529"/>
                    </a:cubicBezTo>
                    <a:cubicBezTo>
                      <a:pt x="-723" y="9967"/>
                      <a:pt x="35" y="19736"/>
                      <a:pt x="35" y="19736"/>
                    </a:cubicBezTo>
                    <a:cubicBezTo>
                      <a:pt x="35" y="19736"/>
                      <a:pt x="9781" y="20704"/>
                      <a:pt x="15329" y="1527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5" name="Freeform: Shape 70"/>
              <p:cNvSpPr/>
              <p:nvPr/>
            </p:nvSpPr>
            <p:spPr>
              <a:xfrm>
                <a:off x="2089628" y="1871579"/>
                <a:ext cx="364372" cy="1947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71" extrusionOk="0">
                    <a:moveTo>
                      <a:pt x="10735" y="21370"/>
                    </a:moveTo>
                    <a:cubicBezTo>
                      <a:pt x="16701" y="21489"/>
                      <a:pt x="21600" y="10901"/>
                      <a:pt x="21600" y="10901"/>
                    </a:cubicBezTo>
                    <a:cubicBezTo>
                      <a:pt x="21600" y="10901"/>
                      <a:pt x="16823" y="123"/>
                      <a:pt x="10856" y="1"/>
                    </a:cubicBezTo>
                    <a:cubicBezTo>
                      <a:pt x="4895" y="-111"/>
                      <a:pt x="0" y="10479"/>
                      <a:pt x="0" y="10479"/>
                    </a:cubicBezTo>
                    <a:cubicBezTo>
                      <a:pt x="0" y="10479"/>
                      <a:pt x="4776" y="21258"/>
                      <a:pt x="10735" y="2137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6" name="Freeform: Shape 71"/>
              <p:cNvSpPr/>
              <p:nvPr/>
            </p:nvSpPr>
            <p:spPr>
              <a:xfrm>
                <a:off x="2035116" y="2053286"/>
                <a:ext cx="256786" cy="2613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16" h="20152" extrusionOk="0">
                    <a:moveTo>
                      <a:pt x="64" y="35"/>
                    </a:moveTo>
                    <a:cubicBezTo>
                      <a:pt x="64" y="35"/>
                      <a:pt x="-890" y="9785"/>
                      <a:pt x="4539" y="15330"/>
                    </a:cubicBezTo>
                    <a:cubicBezTo>
                      <a:pt x="9977" y="20879"/>
                      <a:pt x="19750" y="20117"/>
                      <a:pt x="19750" y="20117"/>
                    </a:cubicBezTo>
                    <a:cubicBezTo>
                      <a:pt x="19750" y="20117"/>
                      <a:pt x="20710" y="10371"/>
                      <a:pt x="15276" y="4824"/>
                    </a:cubicBezTo>
                    <a:cubicBezTo>
                      <a:pt x="9843" y="-721"/>
                      <a:pt x="64" y="35"/>
                      <a:pt x="64" y="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7" name="Freeform: Shape 72"/>
              <p:cNvSpPr/>
              <p:nvPr/>
            </p:nvSpPr>
            <p:spPr>
              <a:xfrm>
                <a:off x="1835238" y="2089627"/>
                <a:ext cx="194747" cy="3645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89" h="21600" extrusionOk="0">
                    <a:moveTo>
                      <a:pt x="10484" y="21600"/>
                    </a:moveTo>
                    <a:cubicBezTo>
                      <a:pt x="10484" y="21600"/>
                      <a:pt x="21271" y="16828"/>
                      <a:pt x="21388" y="10864"/>
                    </a:cubicBezTo>
                    <a:cubicBezTo>
                      <a:pt x="21497" y="4896"/>
                      <a:pt x="10901" y="0"/>
                      <a:pt x="10901" y="0"/>
                    </a:cubicBezTo>
                    <a:cubicBezTo>
                      <a:pt x="10901" y="0"/>
                      <a:pt x="133" y="4776"/>
                      <a:pt x="0" y="10746"/>
                    </a:cubicBezTo>
                    <a:cubicBezTo>
                      <a:pt x="-103" y="16704"/>
                      <a:pt x="10484" y="21600"/>
                      <a:pt x="10484" y="216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8" name="Freeform: Shape 73"/>
              <p:cNvSpPr/>
              <p:nvPr/>
            </p:nvSpPr>
            <p:spPr>
              <a:xfrm>
                <a:off x="1580849" y="2035115"/>
                <a:ext cx="261372" cy="2566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61" h="19802" extrusionOk="0">
                    <a:moveTo>
                      <a:pt x="15332" y="15268"/>
                    </a:moveTo>
                    <a:cubicBezTo>
                      <a:pt x="20877" y="9836"/>
                      <a:pt x="20127" y="66"/>
                      <a:pt x="20127" y="66"/>
                    </a:cubicBezTo>
                    <a:cubicBezTo>
                      <a:pt x="20127" y="66"/>
                      <a:pt x="10373" y="-896"/>
                      <a:pt x="4822" y="4538"/>
                    </a:cubicBezTo>
                    <a:cubicBezTo>
                      <a:pt x="-723" y="9968"/>
                      <a:pt x="35" y="19735"/>
                      <a:pt x="35" y="19735"/>
                    </a:cubicBezTo>
                    <a:cubicBezTo>
                      <a:pt x="35" y="19735"/>
                      <a:pt x="9790" y="20704"/>
                      <a:pt x="15332" y="1526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49" name="Freeform: Shape 74"/>
              <p:cNvSpPr/>
              <p:nvPr/>
            </p:nvSpPr>
            <p:spPr>
              <a:xfrm>
                <a:off x="1435483" y="1835238"/>
                <a:ext cx="364461" cy="1947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365" extrusionOk="0">
                    <a:moveTo>
                      <a:pt x="21600" y="10887"/>
                    </a:moveTo>
                    <a:cubicBezTo>
                      <a:pt x="21600" y="10887"/>
                      <a:pt x="16824" y="116"/>
                      <a:pt x="10859" y="1"/>
                    </a:cubicBezTo>
                    <a:cubicBezTo>
                      <a:pt x="4893" y="-121"/>
                      <a:pt x="0" y="10468"/>
                      <a:pt x="0" y="10468"/>
                    </a:cubicBezTo>
                    <a:cubicBezTo>
                      <a:pt x="0" y="10468"/>
                      <a:pt x="4776" y="21244"/>
                      <a:pt x="10741" y="21363"/>
                    </a:cubicBezTo>
                    <a:cubicBezTo>
                      <a:pt x="16698" y="21479"/>
                      <a:pt x="21600" y="10887"/>
                      <a:pt x="21600" y="1088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50" name="Freeform: Shape 75"/>
              <p:cNvSpPr/>
              <p:nvPr/>
            </p:nvSpPr>
            <p:spPr>
              <a:xfrm>
                <a:off x="1599019" y="1580848"/>
                <a:ext cx="256791" cy="261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12" h="20163" extrusionOk="0">
                    <a:moveTo>
                      <a:pt x="19748" y="20130"/>
                    </a:moveTo>
                    <a:cubicBezTo>
                      <a:pt x="19748" y="20130"/>
                      <a:pt x="20702" y="10371"/>
                      <a:pt x="15265" y="4827"/>
                    </a:cubicBezTo>
                    <a:cubicBezTo>
                      <a:pt x="9838" y="-721"/>
                      <a:pt x="66" y="35"/>
                      <a:pt x="66" y="35"/>
                    </a:cubicBezTo>
                    <a:cubicBezTo>
                      <a:pt x="66" y="35"/>
                      <a:pt x="-898" y="9792"/>
                      <a:pt x="4545" y="15331"/>
                    </a:cubicBezTo>
                    <a:cubicBezTo>
                      <a:pt x="9971" y="20879"/>
                      <a:pt x="19748" y="20130"/>
                      <a:pt x="19748" y="2013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grpSp>
          <p:nvGrpSpPr>
            <p:cNvPr id="7" name="Group 137"/>
            <p:cNvGrpSpPr/>
            <p:nvPr/>
          </p:nvGrpSpPr>
          <p:grpSpPr>
            <a:xfrm>
              <a:off x="5249679" y="1731264"/>
              <a:ext cx="191002" cy="193558"/>
              <a:chOff x="3036888" y="1909763"/>
              <a:chExt cx="355600" cy="360363"/>
            </a:xfrm>
            <a:solidFill>
              <a:schemeClr val="bg1"/>
            </a:solidFill>
          </p:grpSpPr>
          <p:sp>
            <p:nvSpPr>
              <p:cNvPr id="32" name="Freeform: Shape 138"/>
              <p:cNvSpPr>
                <a:spLocks/>
              </p:cNvSpPr>
              <p:nvPr/>
            </p:nvSpPr>
            <p:spPr bwMode="auto">
              <a:xfrm>
                <a:off x="3036888" y="1909763"/>
                <a:ext cx="355600" cy="360363"/>
              </a:xfrm>
              <a:custGeom>
                <a:avLst/>
                <a:gdLst/>
                <a:ahLst/>
                <a:cxnLst>
                  <a:cxn ang="0">
                    <a:pos x="84" y="0"/>
                  </a:cxn>
                  <a:cxn ang="0">
                    <a:pos x="46" y="38"/>
                  </a:cxn>
                  <a:cxn ang="0">
                    <a:pos x="48" y="52"/>
                  </a:cxn>
                  <a:cxn ang="0">
                    <a:pos x="2" y="99"/>
                  </a:cxn>
                  <a:cxn ang="0">
                    <a:pos x="0" y="103"/>
                  </a:cxn>
                  <a:cxn ang="0">
                    <a:pos x="0" y="115"/>
                  </a:cxn>
                  <a:cxn ang="0">
                    <a:pos x="7" y="123"/>
                  </a:cxn>
                  <a:cxn ang="0">
                    <a:pos x="19" y="123"/>
                  </a:cxn>
                  <a:cxn ang="0">
                    <a:pos x="24" y="120"/>
                  </a:cxn>
                  <a:cxn ang="0">
                    <a:pos x="29" y="115"/>
                  </a:cxn>
                  <a:cxn ang="0">
                    <a:pos x="38" y="115"/>
                  </a:cxn>
                  <a:cxn ang="0">
                    <a:pos x="46" y="107"/>
                  </a:cxn>
                  <a:cxn ang="0">
                    <a:pos x="46" y="100"/>
                  </a:cxn>
                  <a:cxn ang="0">
                    <a:pos x="53" y="100"/>
                  </a:cxn>
                  <a:cxn ang="0">
                    <a:pos x="61" y="92"/>
                  </a:cxn>
                  <a:cxn ang="0">
                    <a:pos x="61" y="83"/>
                  </a:cxn>
                  <a:cxn ang="0">
                    <a:pos x="70" y="74"/>
                  </a:cxn>
                  <a:cxn ang="0">
                    <a:pos x="84" y="77"/>
                  </a:cxn>
                  <a:cxn ang="0">
                    <a:pos x="122" y="38"/>
                  </a:cxn>
                  <a:cxn ang="0">
                    <a:pos x="84" y="0"/>
                  </a:cxn>
                  <a:cxn ang="0">
                    <a:pos x="84" y="69"/>
                  </a:cxn>
                  <a:cxn ang="0">
                    <a:pos x="69" y="65"/>
                  </a:cxn>
                  <a:cxn ang="0">
                    <a:pos x="67" y="66"/>
                  </a:cxn>
                  <a:cxn ang="0">
                    <a:pos x="63" y="70"/>
                  </a:cxn>
                  <a:cxn ang="0">
                    <a:pos x="56" y="77"/>
                  </a:cxn>
                  <a:cxn ang="0">
                    <a:pos x="53" y="83"/>
                  </a:cxn>
                  <a:cxn ang="0">
                    <a:pos x="53" y="92"/>
                  </a:cxn>
                  <a:cxn ang="0">
                    <a:pos x="46" y="92"/>
                  </a:cxn>
                  <a:cxn ang="0">
                    <a:pos x="38" y="100"/>
                  </a:cxn>
                  <a:cxn ang="0">
                    <a:pos x="38" y="107"/>
                  </a:cxn>
                  <a:cxn ang="0">
                    <a:pos x="29" y="107"/>
                  </a:cxn>
                  <a:cxn ang="0">
                    <a:pos x="24" y="109"/>
                  </a:cxn>
                  <a:cxn ang="0">
                    <a:pos x="18" y="115"/>
                  </a:cxn>
                  <a:cxn ang="0">
                    <a:pos x="7" y="115"/>
                  </a:cxn>
                  <a:cxn ang="0">
                    <a:pos x="7" y="104"/>
                  </a:cxn>
                  <a:cxn ang="0">
                    <a:pos x="52" y="59"/>
                  </a:cxn>
                  <a:cxn ang="0">
                    <a:pos x="52" y="59"/>
                  </a:cxn>
                  <a:cxn ang="0">
                    <a:pos x="58" y="54"/>
                  </a:cxn>
                  <a:cxn ang="0">
                    <a:pos x="53" y="38"/>
                  </a:cxn>
                  <a:cxn ang="0">
                    <a:pos x="84" y="7"/>
                  </a:cxn>
                  <a:cxn ang="0">
                    <a:pos x="115" y="38"/>
                  </a:cxn>
                  <a:cxn ang="0">
                    <a:pos x="84" y="69"/>
                  </a:cxn>
                  <a:cxn ang="0">
                    <a:pos x="84" y="69"/>
                  </a:cxn>
                  <a:cxn ang="0">
                    <a:pos x="84" y="69"/>
                  </a:cxn>
                </a:cxnLst>
                <a:rect l="0" t="0" r="r" b="b"/>
                <a:pathLst>
                  <a:path w="122" h="123">
                    <a:moveTo>
                      <a:pt x="84" y="0"/>
                    </a:moveTo>
                    <a:cubicBezTo>
                      <a:pt x="63" y="0"/>
                      <a:pt x="46" y="17"/>
                      <a:pt x="46" y="38"/>
                    </a:cubicBezTo>
                    <a:cubicBezTo>
                      <a:pt x="46" y="43"/>
                      <a:pt x="47" y="48"/>
                      <a:pt x="48" y="52"/>
                    </a:cubicBezTo>
                    <a:cubicBezTo>
                      <a:pt x="2" y="99"/>
                      <a:pt x="2" y="99"/>
                      <a:pt x="2" y="99"/>
                    </a:cubicBezTo>
                    <a:cubicBezTo>
                      <a:pt x="1" y="100"/>
                      <a:pt x="0" y="101"/>
                      <a:pt x="0" y="103"/>
                    </a:cubicBezTo>
                    <a:cubicBezTo>
                      <a:pt x="0" y="115"/>
                      <a:pt x="0" y="115"/>
                      <a:pt x="0" y="115"/>
                    </a:cubicBezTo>
                    <a:cubicBezTo>
                      <a:pt x="0" y="119"/>
                      <a:pt x="3" y="123"/>
                      <a:pt x="7" y="123"/>
                    </a:cubicBezTo>
                    <a:cubicBezTo>
                      <a:pt x="19" y="123"/>
                      <a:pt x="19" y="123"/>
                      <a:pt x="19" y="123"/>
                    </a:cubicBezTo>
                    <a:cubicBezTo>
                      <a:pt x="21" y="123"/>
                      <a:pt x="22" y="122"/>
                      <a:pt x="24" y="120"/>
                    </a:cubicBezTo>
                    <a:cubicBezTo>
                      <a:pt x="29" y="115"/>
                      <a:pt x="29" y="115"/>
                      <a:pt x="29" y="115"/>
                    </a:cubicBezTo>
                    <a:cubicBezTo>
                      <a:pt x="38" y="115"/>
                      <a:pt x="38" y="115"/>
                      <a:pt x="38" y="115"/>
                    </a:cubicBezTo>
                    <a:cubicBezTo>
                      <a:pt x="42" y="115"/>
                      <a:pt x="46" y="111"/>
                      <a:pt x="46" y="107"/>
                    </a:cubicBezTo>
                    <a:cubicBezTo>
                      <a:pt x="46" y="100"/>
                      <a:pt x="46" y="100"/>
                      <a:pt x="46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8" y="100"/>
                      <a:pt x="61" y="96"/>
                      <a:pt x="61" y="92"/>
                    </a:cubicBezTo>
                    <a:cubicBezTo>
                      <a:pt x="61" y="83"/>
                      <a:pt x="61" y="83"/>
                      <a:pt x="61" y="83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74" y="76"/>
                      <a:pt x="79" y="77"/>
                      <a:pt x="84" y="77"/>
                    </a:cubicBezTo>
                    <a:cubicBezTo>
                      <a:pt x="105" y="77"/>
                      <a:pt x="122" y="59"/>
                      <a:pt x="122" y="38"/>
                    </a:cubicBezTo>
                    <a:cubicBezTo>
                      <a:pt x="122" y="17"/>
                      <a:pt x="105" y="0"/>
                      <a:pt x="84" y="0"/>
                    </a:cubicBezTo>
                    <a:close/>
                    <a:moveTo>
                      <a:pt x="84" y="69"/>
                    </a:moveTo>
                    <a:cubicBezTo>
                      <a:pt x="78" y="69"/>
                      <a:pt x="73" y="67"/>
                      <a:pt x="69" y="65"/>
                    </a:cubicBezTo>
                    <a:cubicBezTo>
                      <a:pt x="67" y="66"/>
                      <a:pt x="67" y="66"/>
                      <a:pt x="67" y="66"/>
                    </a:cubicBezTo>
                    <a:cubicBezTo>
                      <a:pt x="63" y="70"/>
                      <a:pt x="63" y="70"/>
                      <a:pt x="63" y="70"/>
                    </a:cubicBezTo>
                    <a:cubicBezTo>
                      <a:pt x="56" y="77"/>
                      <a:pt x="56" y="77"/>
                      <a:pt x="56" y="77"/>
                    </a:cubicBezTo>
                    <a:cubicBezTo>
                      <a:pt x="54" y="79"/>
                      <a:pt x="53" y="81"/>
                      <a:pt x="53" y="83"/>
                    </a:cubicBezTo>
                    <a:cubicBezTo>
                      <a:pt x="53" y="92"/>
                      <a:pt x="53" y="92"/>
                      <a:pt x="53" y="92"/>
                    </a:cubicBezTo>
                    <a:cubicBezTo>
                      <a:pt x="46" y="92"/>
                      <a:pt x="46" y="92"/>
                      <a:pt x="46" y="92"/>
                    </a:cubicBezTo>
                    <a:cubicBezTo>
                      <a:pt x="41" y="92"/>
                      <a:pt x="38" y="95"/>
                      <a:pt x="38" y="100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29" y="107"/>
                      <a:pt x="29" y="107"/>
                      <a:pt x="29" y="107"/>
                    </a:cubicBezTo>
                    <a:cubicBezTo>
                      <a:pt x="27" y="107"/>
                      <a:pt x="25" y="108"/>
                      <a:pt x="24" y="109"/>
                    </a:cubicBezTo>
                    <a:cubicBezTo>
                      <a:pt x="18" y="115"/>
                      <a:pt x="18" y="115"/>
                      <a:pt x="18" y="115"/>
                    </a:cubicBezTo>
                    <a:cubicBezTo>
                      <a:pt x="7" y="115"/>
                      <a:pt x="7" y="115"/>
                      <a:pt x="7" y="115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52" y="59"/>
                      <a:pt x="52" y="59"/>
                      <a:pt x="52" y="59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55" y="49"/>
                      <a:pt x="53" y="44"/>
                      <a:pt x="53" y="38"/>
                    </a:cubicBezTo>
                    <a:cubicBezTo>
                      <a:pt x="53" y="21"/>
                      <a:pt x="67" y="7"/>
                      <a:pt x="84" y="7"/>
                    </a:cubicBezTo>
                    <a:cubicBezTo>
                      <a:pt x="101" y="7"/>
                      <a:pt x="115" y="21"/>
                      <a:pt x="115" y="38"/>
                    </a:cubicBezTo>
                    <a:cubicBezTo>
                      <a:pt x="115" y="55"/>
                      <a:pt x="101" y="69"/>
                      <a:pt x="84" y="69"/>
                    </a:cubicBezTo>
                    <a:close/>
                    <a:moveTo>
                      <a:pt x="84" y="69"/>
                    </a:moveTo>
                    <a:cubicBezTo>
                      <a:pt x="84" y="69"/>
                      <a:pt x="84" y="69"/>
                      <a:pt x="84" y="6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3" name="Freeform: Shape 139"/>
              <p:cNvSpPr>
                <a:spLocks/>
              </p:cNvSpPr>
              <p:nvPr/>
            </p:nvSpPr>
            <p:spPr bwMode="auto">
              <a:xfrm>
                <a:off x="3259138" y="1952626"/>
                <a:ext cx="90488" cy="92075"/>
              </a:xfrm>
              <a:custGeom>
                <a:avLst/>
                <a:gdLst/>
                <a:ahLst/>
                <a:cxnLst>
                  <a:cxn ang="0">
                    <a:pos x="30" y="16"/>
                  </a:cxn>
                  <a:cxn ang="0">
                    <a:pos x="15" y="1"/>
                  </a:cxn>
                  <a:cxn ang="0">
                    <a:pos x="11" y="0"/>
                  </a:cxn>
                  <a:cxn ang="0">
                    <a:pos x="1" y="11"/>
                  </a:cxn>
                  <a:cxn ang="0">
                    <a:pos x="0" y="12"/>
                  </a:cxn>
                  <a:cxn ang="0">
                    <a:pos x="1" y="15"/>
                  </a:cxn>
                  <a:cxn ang="0">
                    <a:pos x="17" y="30"/>
                  </a:cxn>
                  <a:cxn ang="0">
                    <a:pos x="20" y="31"/>
                  </a:cxn>
                  <a:cxn ang="0">
                    <a:pos x="31" y="20"/>
                  </a:cxn>
                  <a:cxn ang="0">
                    <a:pos x="31" y="19"/>
                  </a:cxn>
                  <a:cxn ang="0">
                    <a:pos x="30" y="16"/>
                  </a:cxn>
                  <a:cxn ang="0">
                    <a:pos x="19" y="27"/>
                  </a:cxn>
                  <a:cxn ang="0">
                    <a:pos x="4" y="13"/>
                  </a:cxn>
                  <a:cxn ang="0">
                    <a:pos x="13" y="4"/>
                  </a:cxn>
                  <a:cxn ang="0">
                    <a:pos x="27" y="19"/>
                  </a:cxn>
                  <a:cxn ang="0">
                    <a:pos x="19" y="27"/>
                  </a:cxn>
                  <a:cxn ang="0">
                    <a:pos x="19" y="27"/>
                  </a:cxn>
                  <a:cxn ang="0">
                    <a:pos x="19" y="27"/>
                  </a:cxn>
                </a:cxnLst>
                <a:rect l="0" t="0" r="r" b="b"/>
                <a:pathLst>
                  <a:path w="31" h="31">
                    <a:moveTo>
                      <a:pt x="30" y="16"/>
                    </a:moveTo>
                    <a:cubicBezTo>
                      <a:pt x="26" y="10"/>
                      <a:pt x="21" y="5"/>
                      <a:pt x="15" y="1"/>
                    </a:cubicBezTo>
                    <a:cubicBezTo>
                      <a:pt x="14" y="0"/>
                      <a:pt x="13" y="0"/>
                      <a:pt x="11" y="0"/>
                    </a:cubicBezTo>
                    <a:cubicBezTo>
                      <a:pt x="6" y="2"/>
                      <a:pt x="2" y="6"/>
                      <a:pt x="1" y="1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1" y="14"/>
                      <a:pt x="1" y="15"/>
                    </a:cubicBezTo>
                    <a:cubicBezTo>
                      <a:pt x="5" y="21"/>
                      <a:pt x="11" y="26"/>
                      <a:pt x="17" y="30"/>
                    </a:cubicBezTo>
                    <a:cubicBezTo>
                      <a:pt x="18" y="31"/>
                      <a:pt x="19" y="31"/>
                      <a:pt x="20" y="31"/>
                    </a:cubicBezTo>
                    <a:cubicBezTo>
                      <a:pt x="25" y="29"/>
                      <a:pt x="29" y="25"/>
                      <a:pt x="31" y="2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18"/>
                      <a:pt x="31" y="17"/>
                      <a:pt x="30" y="16"/>
                    </a:cubicBezTo>
                    <a:close/>
                    <a:moveTo>
                      <a:pt x="19" y="27"/>
                    </a:moveTo>
                    <a:cubicBezTo>
                      <a:pt x="13" y="23"/>
                      <a:pt x="8" y="18"/>
                      <a:pt x="4" y="13"/>
                    </a:cubicBezTo>
                    <a:cubicBezTo>
                      <a:pt x="6" y="8"/>
                      <a:pt x="8" y="6"/>
                      <a:pt x="13" y="4"/>
                    </a:cubicBezTo>
                    <a:cubicBezTo>
                      <a:pt x="18" y="8"/>
                      <a:pt x="23" y="13"/>
                      <a:pt x="27" y="19"/>
                    </a:cubicBezTo>
                    <a:cubicBezTo>
                      <a:pt x="26" y="23"/>
                      <a:pt x="23" y="26"/>
                      <a:pt x="19" y="27"/>
                    </a:cubicBezTo>
                    <a:close/>
                    <a:moveTo>
                      <a:pt x="19" y="27"/>
                    </a:moveTo>
                    <a:cubicBezTo>
                      <a:pt x="19" y="27"/>
                      <a:pt x="19" y="27"/>
                      <a:pt x="19" y="27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grpSp>
          <p:nvGrpSpPr>
            <p:cNvPr id="8" name="Group 140"/>
            <p:cNvGrpSpPr/>
            <p:nvPr/>
          </p:nvGrpSpPr>
          <p:grpSpPr>
            <a:xfrm>
              <a:off x="4807799" y="2158445"/>
              <a:ext cx="133018" cy="193558"/>
              <a:chOff x="4075113" y="1909763"/>
              <a:chExt cx="247650" cy="360363"/>
            </a:xfrm>
            <a:solidFill>
              <a:schemeClr val="bg1"/>
            </a:solidFill>
          </p:grpSpPr>
          <p:sp>
            <p:nvSpPr>
              <p:cNvPr id="30" name="Freeform: Shape 141"/>
              <p:cNvSpPr>
                <a:spLocks/>
              </p:cNvSpPr>
              <p:nvPr/>
            </p:nvSpPr>
            <p:spPr bwMode="auto">
              <a:xfrm>
                <a:off x="4075113" y="1909763"/>
                <a:ext cx="247650" cy="36036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42"/>
                  </a:cxn>
                  <a:cxn ang="0">
                    <a:pos x="19" y="88"/>
                  </a:cxn>
                  <a:cxn ang="0">
                    <a:pos x="42" y="123"/>
                  </a:cxn>
                  <a:cxn ang="0">
                    <a:pos x="65" y="88"/>
                  </a:cxn>
                  <a:cxn ang="0">
                    <a:pos x="85" y="42"/>
                  </a:cxn>
                  <a:cxn ang="0">
                    <a:pos x="42" y="0"/>
                  </a:cxn>
                  <a:cxn ang="0">
                    <a:pos x="52" y="104"/>
                  </a:cxn>
                  <a:cxn ang="0">
                    <a:pos x="33" y="106"/>
                  </a:cxn>
                  <a:cxn ang="0">
                    <a:pos x="31" y="99"/>
                  </a:cxn>
                  <a:cxn ang="0">
                    <a:pos x="31" y="99"/>
                  </a:cxn>
                  <a:cxn ang="0">
                    <a:pos x="55" y="96"/>
                  </a:cxn>
                  <a:cxn ang="0">
                    <a:pos x="54" y="99"/>
                  </a:cxn>
                  <a:cxn ang="0">
                    <a:pos x="52" y="104"/>
                  </a:cxn>
                  <a:cxn ang="0">
                    <a:pos x="30" y="95"/>
                  </a:cxn>
                  <a:cxn ang="0">
                    <a:pos x="27" y="88"/>
                  </a:cxn>
                  <a:cxn ang="0">
                    <a:pos x="57" y="88"/>
                  </a:cxn>
                  <a:cxn ang="0">
                    <a:pos x="56" y="92"/>
                  </a:cxn>
                  <a:cxn ang="0">
                    <a:pos x="30" y="95"/>
                  </a:cxn>
                  <a:cxn ang="0">
                    <a:pos x="42" y="115"/>
                  </a:cxn>
                  <a:cxn ang="0">
                    <a:pos x="35" y="110"/>
                  </a:cxn>
                  <a:cxn ang="0">
                    <a:pos x="51" y="108"/>
                  </a:cxn>
                  <a:cxn ang="0">
                    <a:pos x="42" y="115"/>
                  </a:cxn>
                  <a:cxn ang="0">
                    <a:pos x="60" y="80"/>
                  </a:cxn>
                  <a:cxn ang="0">
                    <a:pos x="24" y="80"/>
                  </a:cxn>
                  <a:cxn ang="0">
                    <a:pos x="18" y="68"/>
                  </a:cxn>
                  <a:cxn ang="0">
                    <a:pos x="8" y="42"/>
                  </a:cxn>
                  <a:cxn ang="0">
                    <a:pos x="42" y="8"/>
                  </a:cxn>
                  <a:cxn ang="0">
                    <a:pos x="77" y="42"/>
                  </a:cxn>
                  <a:cxn ang="0">
                    <a:pos x="67" y="68"/>
                  </a:cxn>
                  <a:cxn ang="0">
                    <a:pos x="60" y="80"/>
                  </a:cxn>
                  <a:cxn ang="0">
                    <a:pos x="60" y="80"/>
                  </a:cxn>
                  <a:cxn ang="0">
                    <a:pos x="60" y="80"/>
                  </a:cxn>
                </a:cxnLst>
                <a:rect l="0" t="0" r="r" b="b"/>
                <a:pathLst>
                  <a:path w="85" h="123">
                    <a:moveTo>
                      <a:pt x="42" y="0"/>
                    </a:moveTo>
                    <a:cubicBezTo>
                      <a:pt x="19" y="0"/>
                      <a:pt x="0" y="19"/>
                      <a:pt x="0" y="42"/>
                    </a:cubicBezTo>
                    <a:cubicBezTo>
                      <a:pt x="0" y="57"/>
                      <a:pt x="14" y="74"/>
                      <a:pt x="19" y="88"/>
                    </a:cubicBezTo>
                    <a:cubicBezTo>
                      <a:pt x="27" y="110"/>
                      <a:pt x="26" y="123"/>
                      <a:pt x="42" y="123"/>
                    </a:cubicBezTo>
                    <a:cubicBezTo>
                      <a:pt x="59" y="123"/>
                      <a:pt x="58" y="110"/>
                      <a:pt x="65" y="88"/>
                    </a:cubicBezTo>
                    <a:cubicBezTo>
                      <a:pt x="70" y="74"/>
                      <a:pt x="85" y="57"/>
                      <a:pt x="85" y="42"/>
                    </a:cubicBezTo>
                    <a:cubicBezTo>
                      <a:pt x="85" y="19"/>
                      <a:pt x="66" y="0"/>
                      <a:pt x="42" y="0"/>
                    </a:cubicBezTo>
                    <a:close/>
                    <a:moveTo>
                      <a:pt x="52" y="104"/>
                    </a:moveTo>
                    <a:cubicBezTo>
                      <a:pt x="33" y="106"/>
                      <a:pt x="33" y="106"/>
                      <a:pt x="33" y="106"/>
                    </a:cubicBezTo>
                    <a:cubicBezTo>
                      <a:pt x="33" y="104"/>
                      <a:pt x="32" y="102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55" y="96"/>
                      <a:pt x="55" y="96"/>
                      <a:pt x="55" y="96"/>
                    </a:cubicBezTo>
                    <a:cubicBezTo>
                      <a:pt x="54" y="97"/>
                      <a:pt x="54" y="98"/>
                      <a:pt x="54" y="99"/>
                    </a:cubicBezTo>
                    <a:cubicBezTo>
                      <a:pt x="53" y="101"/>
                      <a:pt x="53" y="103"/>
                      <a:pt x="52" y="104"/>
                    </a:cubicBezTo>
                    <a:close/>
                    <a:moveTo>
                      <a:pt x="30" y="95"/>
                    </a:moveTo>
                    <a:cubicBezTo>
                      <a:pt x="29" y="93"/>
                      <a:pt x="28" y="91"/>
                      <a:pt x="27" y="88"/>
                    </a:cubicBezTo>
                    <a:cubicBezTo>
                      <a:pt x="57" y="88"/>
                      <a:pt x="57" y="88"/>
                      <a:pt x="57" y="88"/>
                    </a:cubicBezTo>
                    <a:cubicBezTo>
                      <a:pt x="57" y="89"/>
                      <a:pt x="56" y="91"/>
                      <a:pt x="56" y="92"/>
                    </a:cubicBezTo>
                    <a:lnTo>
                      <a:pt x="30" y="95"/>
                    </a:lnTo>
                    <a:close/>
                    <a:moveTo>
                      <a:pt x="42" y="115"/>
                    </a:moveTo>
                    <a:cubicBezTo>
                      <a:pt x="38" y="115"/>
                      <a:pt x="37" y="114"/>
                      <a:pt x="35" y="110"/>
                    </a:cubicBezTo>
                    <a:cubicBezTo>
                      <a:pt x="51" y="108"/>
                      <a:pt x="51" y="108"/>
                      <a:pt x="51" y="108"/>
                    </a:cubicBezTo>
                    <a:cubicBezTo>
                      <a:pt x="49" y="114"/>
                      <a:pt x="47" y="115"/>
                      <a:pt x="42" y="115"/>
                    </a:cubicBezTo>
                    <a:close/>
                    <a:moveTo>
                      <a:pt x="60" y="80"/>
                    </a:moveTo>
                    <a:cubicBezTo>
                      <a:pt x="24" y="80"/>
                      <a:pt x="24" y="80"/>
                      <a:pt x="24" y="80"/>
                    </a:cubicBezTo>
                    <a:cubicBezTo>
                      <a:pt x="23" y="76"/>
                      <a:pt x="20" y="72"/>
                      <a:pt x="18" y="68"/>
                    </a:cubicBezTo>
                    <a:cubicBezTo>
                      <a:pt x="13" y="59"/>
                      <a:pt x="8" y="50"/>
                      <a:pt x="8" y="42"/>
                    </a:cubicBezTo>
                    <a:cubicBezTo>
                      <a:pt x="8" y="23"/>
                      <a:pt x="23" y="8"/>
                      <a:pt x="42" y="8"/>
                    </a:cubicBezTo>
                    <a:cubicBezTo>
                      <a:pt x="61" y="8"/>
                      <a:pt x="77" y="23"/>
                      <a:pt x="77" y="42"/>
                    </a:cubicBezTo>
                    <a:cubicBezTo>
                      <a:pt x="77" y="50"/>
                      <a:pt x="72" y="59"/>
                      <a:pt x="67" y="68"/>
                    </a:cubicBezTo>
                    <a:cubicBezTo>
                      <a:pt x="64" y="72"/>
                      <a:pt x="62" y="76"/>
                      <a:pt x="60" y="80"/>
                    </a:cubicBezTo>
                    <a:close/>
                    <a:moveTo>
                      <a:pt x="60" y="80"/>
                    </a:moveTo>
                    <a:cubicBezTo>
                      <a:pt x="60" y="80"/>
                      <a:pt x="60" y="80"/>
                      <a:pt x="60" y="8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31" name="Freeform: Shape 142"/>
              <p:cNvSpPr>
                <a:spLocks/>
              </p:cNvSpPr>
              <p:nvPr/>
            </p:nvSpPr>
            <p:spPr bwMode="auto">
              <a:xfrm>
                <a:off x="4130675" y="1965326"/>
                <a:ext cx="73025" cy="73025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0" y="23"/>
                  </a:cxn>
                  <a:cxn ang="0">
                    <a:pos x="2" y="25"/>
                  </a:cxn>
                  <a:cxn ang="0">
                    <a:pos x="4" y="23"/>
                  </a:cxn>
                  <a:cxn ang="0">
                    <a:pos x="23" y="4"/>
                  </a:cxn>
                  <a:cxn ang="0">
                    <a:pos x="25" y="2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25" h="25">
                    <a:moveTo>
                      <a:pt x="23" y="0"/>
                    </a:moveTo>
                    <a:cubicBezTo>
                      <a:pt x="11" y="0"/>
                      <a:pt x="0" y="10"/>
                      <a:pt x="0" y="23"/>
                    </a:cubicBezTo>
                    <a:cubicBezTo>
                      <a:pt x="0" y="24"/>
                      <a:pt x="1" y="25"/>
                      <a:pt x="2" y="25"/>
                    </a:cubicBezTo>
                    <a:cubicBezTo>
                      <a:pt x="3" y="25"/>
                      <a:pt x="4" y="24"/>
                      <a:pt x="4" y="23"/>
                    </a:cubicBezTo>
                    <a:cubicBezTo>
                      <a:pt x="4" y="12"/>
                      <a:pt x="13" y="4"/>
                      <a:pt x="23" y="4"/>
                    </a:cubicBezTo>
                    <a:cubicBezTo>
                      <a:pt x="24" y="4"/>
                      <a:pt x="25" y="3"/>
                      <a:pt x="25" y="2"/>
                    </a:cubicBezTo>
                    <a:cubicBezTo>
                      <a:pt x="25" y="1"/>
                      <a:pt x="24" y="0"/>
                      <a:pt x="23" y="0"/>
                    </a:cubicBezTo>
                    <a:close/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sp>
          <p:nvSpPr>
            <p:cNvPr id="9" name="Freeform: Shape 143"/>
            <p:cNvSpPr>
              <a:spLocks/>
            </p:cNvSpPr>
            <p:nvPr/>
          </p:nvSpPr>
          <p:spPr bwMode="auto">
            <a:xfrm>
              <a:off x="4931909" y="1879162"/>
              <a:ext cx="194412" cy="167980"/>
            </a:xfrm>
            <a:custGeom>
              <a:avLst/>
              <a:gdLst/>
              <a:ahLst/>
              <a:cxnLst>
                <a:cxn ang="0">
                  <a:pos x="120" y="17"/>
                </a:cxn>
                <a:cxn ang="0">
                  <a:pos x="101" y="2"/>
                </a:cxn>
                <a:cxn ang="0">
                  <a:pos x="97" y="0"/>
                </a:cxn>
                <a:cxn ang="0">
                  <a:pos x="27" y="0"/>
                </a:cxn>
                <a:cxn ang="0">
                  <a:pos x="23" y="2"/>
                </a:cxn>
                <a:cxn ang="0">
                  <a:pos x="4" y="17"/>
                </a:cxn>
                <a:cxn ang="0">
                  <a:pos x="1" y="26"/>
                </a:cxn>
                <a:cxn ang="0">
                  <a:pos x="9" y="49"/>
                </a:cxn>
                <a:cxn ang="0">
                  <a:pos x="13" y="53"/>
                </a:cxn>
                <a:cxn ang="0">
                  <a:pos x="16" y="54"/>
                </a:cxn>
                <a:cxn ang="0">
                  <a:pos x="20" y="53"/>
                </a:cxn>
                <a:cxn ang="0">
                  <a:pos x="20" y="100"/>
                </a:cxn>
                <a:cxn ang="0">
                  <a:pos x="27" y="107"/>
                </a:cxn>
                <a:cxn ang="0">
                  <a:pos x="97" y="107"/>
                </a:cxn>
                <a:cxn ang="0">
                  <a:pos x="104" y="100"/>
                </a:cxn>
                <a:cxn ang="0">
                  <a:pos x="104" y="53"/>
                </a:cxn>
                <a:cxn ang="0">
                  <a:pos x="108" y="54"/>
                </a:cxn>
                <a:cxn ang="0">
                  <a:pos x="111" y="53"/>
                </a:cxn>
                <a:cxn ang="0">
                  <a:pos x="115" y="49"/>
                </a:cxn>
                <a:cxn ang="0">
                  <a:pos x="123" y="26"/>
                </a:cxn>
                <a:cxn ang="0">
                  <a:pos x="120" y="17"/>
                </a:cxn>
                <a:cxn ang="0">
                  <a:pos x="76" y="8"/>
                </a:cxn>
                <a:cxn ang="0">
                  <a:pos x="62" y="15"/>
                </a:cxn>
                <a:cxn ang="0">
                  <a:pos x="48" y="8"/>
                </a:cxn>
                <a:cxn ang="0">
                  <a:pos x="76" y="8"/>
                </a:cxn>
                <a:cxn ang="0">
                  <a:pos x="108" y="46"/>
                </a:cxn>
                <a:cxn ang="0">
                  <a:pos x="97" y="38"/>
                </a:cxn>
                <a:cxn ang="0">
                  <a:pos x="97" y="100"/>
                </a:cxn>
                <a:cxn ang="0">
                  <a:pos x="27" y="100"/>
                </a:cxn>
                <a:cxn ang="0">
                  <a:pos x="27" y="38"/>
                </a:cxn>
                <a:cxn ang="0">
                  <a:pos x="16" y="46"/>
                </a:cxn>
                <a:cxn ang="0">
                  <a:pos x="8" y="23"/>
                </a:cxn>
                <a:cxn ang="0">
                  <a:pos x="27" y="8"/>
                </a:cxn>
                <a:cxn ang="0">
                  <a:pos x="44" y="8"/>
                </a:cxn>
                <a:cxn ang="0">
                  <a:pos x="62" y="19"/>
                </a:cxn>
                <a:cxn ang="0">
                  <a:pos x="80" y="8"/>
                </a:cxn>
                <a:cxn ang="0">
                  <a:pos x="97" y="8"/>
                </a:cxn>
                <a:cxn ang="0">
                  <a:pos x="116" y="23"/>
                </a:cxn>
                <a:cxn ang="0">
                  <a:pos x="108" y="46"/>
                </a:cxn>
                <a:cxn ang="0">
                  <a:pos x="108" y="46"/>
                </a:cxn>
                <a:cxn ang="0">
                  <a:pos x="108" y="46"/>
                </a:cxn>
              </a:cxnLst>
              <a:rect l="0" t="0" r="r" b="b"/>
              <a:pathLst>
                <a:path w="124" h="107">
                  <a:moveTo>
                    <a:pt x="120" y="17"/>
                  </a:moveTo>
                  <a:cubicBezTo>
                    <a:pt x="101" y="2"/>
                    <a:pt x="101" y="2"/>
                    <a:pt x="101" y="2"/>
                  </a:cubicBezTo>
                  <a:cubicBezTo>
                    <a:pt x="100" y="1"/>
                    <a:pt x="98" y="0"/>
                    <a:pt x="9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4" y="1"/>
                    <a:pt x="23" y="2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1" y="19"/>
                    <a:pt x="0" y="22"/>
                    <a:pt x="1" y="26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51"/>
                    <a:pt x="11" y="53"/>
                    <a:pt x="13" y="53"/>
                  </a:cubicBezTo>
                  <a:cubicBezTo>
                    <a:pt x="14" y="54"/>
                    <a:pt x="15" y="54"/>
                    <a:pt x="16" y="54"/>
                  </a:cubicBezTo>
                  <a:cubicBezTo>
                    <a:pt x="17" y="54"/>
                    <a:pt x="19" y="53"/>
                    <a:pt x="20" y="53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0" y="104"/>
                    <a:pt x="23" y="107"/>
                    <a:pt x="27" y="107"/>
                  </a:cubicBezTo>
                  <a:cubicBezTo>
                    <a:pt x="97" y="107"/>
                    <a:pt x="97" y="107"/>
                    <a:pt x="97" y="107"/>
                  </a:cubicBezTo>
                  <a:cubicBezTo>
                    <a:pt x="101" y="107"/>
                    <a:pt x="104" y="104"/>
                    <a:pt x="104" y="100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5" y="53"/>
                    <a:pt x="107" y="54"/>
                    <a:pt x="108" y="54"/>
                  </a:cubicBezTo>
                  <a:cubicBezTo>
                    <a:pt x="109" y="54"/>
                    <a:pt x="110" y="54"/>
                    <a:pt x="111" y="53"/>
                  </a:cubicBezTo>
                  <a:cubicBezTo>
                    <a:pt x="113" y="53"/>
                    <a:pt x="115" y="51"/>
                    <a:pt x="115" y="49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4" y="22"/>
                    <a:pt x="123" y="19"/>
                    <a:pt x="120" y="17"/>
                  </a:cubicBezTo>
                  <a:close/>
                  <a:moveTo>
                    <a:pt x="76" y="8"/>
                  </a:moveTo>
                  <a:cubicBezTo>
                    <a:pt x="74" y="12"/>
                    <a:pt x="69" y="15"/>
                    <a:pt x="62" y="15"/>
                  </a:cubicBezTo>
                  <a:cubicBezTo>
                    <a:pt x="55" y="15"/>
                    <a:pt x="50" y="12"/>
                    <a:pt x="48" y="8"/>
                  </a:cubicBezTo>
                  <a:lnTo>
                    <a:pt x="76" y="8"/>
                  </a:lnTo>
                  <a:close/>
                  <a:moveTo>
                    <a:pt x="108" y="46"/>
                  </a:moveTo>
                  <a:cubicBezTo>
                    <a:pt x="97" y="38"/>
                    <a:pt x="97" y="38"/>
                    <a:pt x="97" y="38"/>
                  </a:cubicBezTo>
                  <a:cubicBezTo>
                    <a:pt x="97" y="100"/>
                    <a:pt x="97" y="100"/>
                    <a:pt x="97" y="100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6" y="14"/>
                    <a:pt x="53" y="19"/>
                    <a:pt x="62" y="19"/>
                  </a:cubicBezTo>
                  <a:cubicBezTo>
                    <a:pt x="71" y="19"/>
                    <a:pt x="78" y="14"/>
                    <a:pt x="80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116" y="23"/>
                    <a:pt x="116" y="23"/>
                    <a:pt x="116" y="23"/>
                  </a:cubicBezTo>
                  <a:lnTo>
                    <a:pt x="108" y="46"/>
                  </a:lnTo>
                  <a:close/>
                  <a:moveTo>
                    <a:pt x="108" y="46"/>
                  </a:moveTo>
                  <a:cubicBezTo>
                    <a:pt x="108" y="46"/>
                    <a:pt x="108" y="46"/>
                    <a:pt x="108" y="46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10" name="Group 144"/>
            <p:cNvGrpSpPr/>
            <p:nvPr/>
          </p:nvGrpSpPr>
          <p:grpSpPr>
            <a:xfrm>
              <a:off x="5519178" y="1868867"/>
              <a:ext cx="218288" cy="219140"/>
              <a:chOff x="5530850" y="1882776"/>
              <a:chExt cx="406400" cy="407988"/>
            </a:xfrm>
            <a:solidFill>
              <a:schemeClr val="bg1"/>
            </a:solidFill>
          </p:grpSpPr>
          <p:sp>
            <p:nvSpPr>
              <p:cNvPr id="21" name="Freeform: Shape 145"/>
              <p:cNvSpPr>
                <a:spLocks/>
              </p:cNvSpPr>
              <p:nvPr/>
            </p:nvSpPr>
            <p:spPr bwMode="auto">
              <a:xfrm>
                <a:off x="5530850" y="1882776"/>
                <a:ext cx="406400" cy="407988"/>
              </a:xfrm>
              <a:custGeom>
                <a:avLst/>
                <a:gdLst/>
                <a:ahLst/>
                <a:cxnLst>
                  <a:cxn ang="0">
                    <a:pos x="93" y="12"/>
                  </a:cxn>
                  <a:cxn ang="0">
                    <a:pos x="13" y="46"/>
                  </a:cxn>
                  <a:cxn ang="0">
                    <a:pos x="47" y="126"/>
                  </a:cxn>
                  <a:cxn ang="0">
                    <a:pos x="127" y="92"/>
                  </a:cxn>
                  <a:cxn ang="0">
                    <a:pos x="93" y="12"/>
                  </a:cxn>
                  <a:cxn ang="0">
                    <a:pos x="50" y="119"/>
                  </a:cxn>
                  <a:cxn ang="0">
                    <a:pos x="20" y="49"/>
                  </a:cxn>
                  <a:cxn ang="0">
                    <a:pos x="90" y="19"/>
                  </a:cxn>
                  <a:cxn ang="0">
                    <a:pos x="120" y="89"/>
                  </a:cxn>
                  <a:cxn ang="0">
                    <a:pos x="50" y="119"/>
                  </a:cxn>
                  <a:cxn ang="0">
                    <a:pos x="50" y="119"/>
                  </a:cxn>
                  <a:cxn ang="0">
                    <a:pos x="50" y="119"/>
                  </a:cxn>
                </a:cxnLst>
                <a:rect l="0" t="0" r="r" b="b"/>
                <a:pathLst>
                  <a:path w="139" h="139">
                    <a:moveTo>
                      <a:pt x="93" y="12"/>
                    </a:moveTo>
                    <a:cubicBezTo>
                      <a:pt x="61" y="0"/>
                      <a:pt x="25" y="15"/>
                      <a:pt x="13" y="46"/>
                    </a:cubicBezTo>
                    <a:cubicBezTo>
                      <a:pt x="0" y="78"/>
                      <a:pt x="16" y="114"/>
                      <a:pt x="47" y="126"/>
                    </a:cubicBezTo>
                    <a:cubicBezTo>
                      <a:pt x="78" y="139"/>
                      <a:pt x="114" y="124"/>
                      <a:pt x="127" y="92"/>
                    </a:cubicBezTo>
                    <a:cubicBezTo>
                      <a:pt x="139" y="61"/>
                      <a:pt x="124" y="25"/>
                      <a:pt x="93" y="12"/>
                    </a:cubicBezTo>
                    <a:close/>
                    <a:moveTo>
                      <a:pt x="50" y="119"/>
                    </a:moveTo>
                    <a:cubicBezTo>
                      <a:pt x="22" y="108"/>
                      <a:pt x="9" y="77"/>
                      <a:pt x="20" y="49"/>
                    </a:cubicBezTo>
                    <a:cubicBezTo>
                      <a:pt x="31" y="22"/>
                      <a:pt x="62" y="8"/>
                      <a:pt x="90" y="19"/>
                    </a:cubicBezTo>
                    <a:cubicBezTo>
                      <a:pt x="117" y="30"/>
                      <a:pt x="131" y="62"/>
                      <a:pt x="120" y="89"/>
                    </a:cubicBezTo>
                    <a:cubicBezTo>
                      <a:pt x="109" y="117"/>
                      <a:pt x="77" y="130"/>
                      <a:pt x="50" y="119"/>
                    </a:cubicBezTo>
                    <a:close/>
                    <a:moveTo>
                      <a:pt x="50" y="119"/>
                    </a:moveTo>
                    <a:cubicBezTo>
                      <a:pt x="50" y="119"/>
                      <a:pt x="50" y="119"/>
                      <a:pt x="50" y="11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2" name="Freeform: Shape 146"/>
              <p:cNvSpPr>
                <a:spLocks/>
              </p:cNvSpPr>
              <p:nvPr/>
            </p:nvSpPr>
            <p:spPr bwMode="auto">
              <a:xfrm>
                <a:off x="5710238" y="2062163"/>
                <a:ext cx="49213" cy="49213"/>
              </a:xfrm>
              <a:custGeom>
                <a:avLst/>
                <a:gdLst/>
                <a:ahLst/>
                <a:cxnLst>
                  <a:cxn ang="0">
                    <a:pos x="12" y="1"/>
                  </a:cxn>
                  <a:cxn ang="0">
                    <a:pos x="2" y="5"/>
                  </a:cxn>
                  <a:cxn ang="0">
                    <a:pos x="6" y="15"/>
                  </a:cxn>
                  <a:cxn ang="0">
                    <a:pos x="16" y="11"/>
                  </a:cxn>
                  <a:cxn ang="0">
                    <a:pos x="12" y="1"/>
                  </a:cxn>
                  <a:cxn ang="0">
                    <a:pos x="7" y="12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2" y="10"/>
                  </a:cxn>
                  <a:cxn ang="0">
                    <a:pos x="7" y="12"/>
                  </a:cxn>
                  <a:cxn ang="0">
                    <a:pos x="7" y="12"/>
                  </a:cxn>
                  <a:cxn ang="0">
                    <a:pos x="7" y="12"/>
                  </a:cxn>
                </a:cxnLst>
                <a:rect l="0" t="0" r="r" b="b"/>
                <a:pathLst>
                  <a:path w="17" h="17">
                    <a:moveTo>
                      <a:pt x="12" y="1"/>
                    </a:moveTo>
                    <a:cubicBezTo>
                      <a:pt x="8" y="0"/>
                      <a:pt x="3" y="1"/>
                      <a:pt x="2" y="5"/>
                    </a:cubicBezTo>
                    <a:cubicBezTo>
                      <a:pt x="0" y="9"/>
                      <a:pt x="2" y="14"/>
                      <a:pt x="6" y="15"/>
                    </a:cubicBezTo>
                    <a:cubicBezTo>
                      <a:pt x="10" y="17"/>
                      <a:pt x="14" y="15"/>
                      <a:pt x="16" y="11"/>
                    </a:cubicBezTo>
                    <a:cubicBezTo>
                      <a:pt x="17" y="7"/>
                      <a:pt x="16" y="3"/>
                      <a:pt x="12" y="1"/>
                    </a:cubicBezTo>
                    <a:close/>
                    <a:moveTo>
                      <a:pt x="7" y="12"/>
                    </a:moveTo>
                    <a:cubicBezTo>
                      <a:pt x="5" y="11"/>
                      <a:pt x="4" y="9"/>
                      <a:pt x="5" y="7"/>
                    </a:cubicBezTo>
                    <a:cubicBezTo>
                      <a:pt x="6" y="5"/>
                      <a:pt x="8" y="4"/>
                      <a:pt x="10" y="5"/>
                    </a:cubicBezTo>
                    <a:cubicBezTo>
                      <a:pt x="12" y="5"/>
                      <a:pt x="13" y="8"/>
                      <a:pt x="12" y="10"/>
                    </a:cubicBezTo>
                    <a:cubicBezTo>
                      <a:pt x="12" y="12"/>
                      <a:pt x="9" y="13"/>
                      <a:pt x="7" y="12"/>
                    </a:cubicBezTo>
                    <a:close/>
                    <a:moveTo>
                      <a:pt x="7" y="12"/>
                    </a:moveTo>
                    <a:cubicBezTo>
                      <a:pt x="7" y="12"/>
                      <a:pt x="7" y="12"/>
                      <a:pt x="7" y="1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3" name="Freeform: Shape 147"/>
              <p:cNvSpPr>
                <a:spLocks/>
              </p:cNvSpPr>
              <p:nvPr/>
            </p:nvSpPr>
            <p:spPr bwMode="auto">
              <a:xfrm>
                <a:off x="5659438" y="2008188"/>
                <a:ext cx="152400" cy="152400"/>
              </a:xfrm>
              <a:custGeom>
                <a:avLst/>
                <a:gdLst/>
                <a:ahLst/>
                <a:cxnLst>
                  <a:cxn ang="0">
                    <a:pos x="34" y="5"/>
                  </a:cxn>
                  <a:cxn ang="0">
                    <a:pos x="4" y="18"/>
                  </a:cxn>
                  <a:cxn ang="0">
                    <a:pos x="17" y="48"/>
                  </a:cxn>
                  <a:cxn ang="0">
                    <a:pos x="47" y="35"/>
                  </a:cxn>
                  <a:cxn ang="0">
                    <a:pos x="34" y="5"/>
                  </a:cxn>
                  <a:cxn ang="0">
                    <a:pos x="20" y="41"/>
                  </a:cxn>
                  <a:cxn ang="0">
                    <a:pos x="12" y="21"/>
                  </a:cxn>
                  <a:cxn ang="0">
                    <a:pos x="31" y="12"/>
                  </a:cxn>
                  <a:cxn ang="0">
                    <a:pos x="40" y="32"/>
                  </a:cxn>
                  <a:cxn ang="0">
                    <a:pos x="20" y="41"/>
                  </a:cxn>
                  <a:cxn ang="0">
                    <a:pos x="20" y="41"/>
                  </a:cxn>
                  <a:cxn ang="0">
                    <a:pos x="20" y="41"/>
                  </a:cxn>
                </a:cxnLst>
                <a:rect l="0" t="0" r="r" b="b"/>
                <a:pathLst>
                  <a:path w="52" h="52">
                    <a:moveTo>
                      <a:pt x="34" y="5"/>
                    </a:moveTo>
                    <a:cubicBezTo>
                      <a:pt x="23" y="0"/>
                      <a:pt x="9" y="6"/>
                      <a:pt x="4" y="18"/>
                    </a:cubicBezTo>
                    <a:cubicBezTo>
                      <a:pt x="0" y="30"/>
                      <a:pt x="5" y="43"/>
                      <a:pt x="17" y="48"/>
                    </a:cubicBezTo>
                    <a:cubicBezTo>
                      <a:pt x="29" y="52"/>
                      <a:pt x="42" y="47"/>
                      <a:pt x="47" y="35"/>
                    </a:cubicBezTo>
                    <a:cubicBezTo>
                      <a:pt x="52" y="23"/>
                      <a:pt x="46" y="10"/>
                      <a:pt x="34" y="5"/>
                    </a:cubicBezTo>
                    <a:close/>
                    <a:moveTo>
                      <a:pt x="20" y="41"/>
                    </a:moveTo>
                    <a:cubicBezTo>
                      <a:pt x="12" y="37"/>
                      <a:pt x="8" y="28"/>
                      <a:pt x="12" y="21"/>
                    </a:cubicBezTo>
                    <a:cubicBezTo>
                      <a:pt x="15" y="13"/>
                      <a:pt x="24" y="9"/>
                      <a:pt x="31" y="12"/>
                    </a:cubicBezTo>
                    <a:cubicBezTo>
                      <a:pt x="39" y="15"/>
                      <a:pt x="43" y="24"/>
                      <a:pt x="40" y="32"/>
                    </a:cubicBezTo>
                    <a:cubicBezTo>
                      <a:pt x="37" y="40"/>
                      <a:pt x="28" y="44"/>
                      <a:pt x="20" y="41"/>
                    </a:cubicBezTo>
                    <a:close/>
                    <a:moveTo>
                      <a:pt x="20" y="41"/>
                    </a:moveTo>
                    <a:cubicBezTo>
                      <a:pt x="20" y="41"/>
                      <a:pt x="20" y="41"/>
                      <a:pt x="20" y="4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4" name="Freeform: Shape 148"/>
              <p:cNvSpPr>
                <a:spLocks/>
              </p:cNvSpPr>
              <p:nvPr/>
            </p:nvSpPr>
            <p:spPr bwMode="auto">
              <a:xfrm>
                <a:off x="5762625" y="2111376"/>
                <a:ext cx="58738" cy="58738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8" y="0"/>
                  </a:cxn>
                  <a:cxn ang="0">
                    <a:pos x="16" y="1"/>
                  </a:cxn>
                  <a:cxn ang="0">
                    <a:pos x="1" y="16"/>
                  </a:cxn>
                  <a:cxn ang="0">
                    <a:pos x="0" y="18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19" y="3"/>
                  </a:cxn>
                  <a:cxn ang="0">
                    <a:pos x="19" y="3"/>
                  </a:cxn>
                  <a:cxn ang="0">
                    <a:pos x="19" y="3"/>
                  </a:cxn>
                </a:cxnLst>
                <a:rect l="0" t="0" r="r" b="b"/>
                <a:pathLst>
                  <a:path w="20" h="20">
                    <a:moveTo>
                      <a:pt x="19" y="3"/>
                    </a:moveTo>
                    <a:cubicBezTo>
                      <a:pt x="20" y="2"/>
                      <a:pt x="19" y="1"/>
                      <a:pt x="18" y="0"/>
                    </a:cubicBezTo>
                    <a:cubicBezTo>
                      <a:pt x="17" y="0"/>
                      <a:pt x="16" y="0"/>
                      <a:pt x="16" y="1"/>
                    </a:cubicBezTo>
                    <a:cubicBezTo>
                      <a:pt x="13" y="8"/>
                      <a:pt x="8" y="13"/>
                      <a:pt x="1" y="16"/>
                    </a:cubicBezTo>
                    <a:cubicBezTo>
                      <a:pt x="0" y="16"/>
                      <a:pt x="0" y="17"/>
                      <a:pt x="0" y="18"/>
                    </a:cubicBezTo>
                    <a:cubicBezTo>
                      <a:pt x="1" y="19"/>
                      <a:pt x="2" y="20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10" y="16"/>
                      <a:pt x="16" y="10"/>
                      <a:pt x="19" y="3"/>
                    </a:cubicBezTo>
                    <a:close/>
                    <a:moveTo>
                      <a:pt x="19" y="3"/>
                    </a:moveTo>
                    <a:cubicBezTo>
                      <a:pt x="19" y="3"/>
                      <a:pt x="19" y="3"/>
                      <a:pt x="19" y="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5" name="Freeform: Shape 149"/>
              <p:cNvSpPr>
                <a:spLocks/>
              </p:cNvSpPr>
              <p:nvPr/>
            </p:nvSpPr>
            <p:spPr bwMode="auto">
              <a:xfrm>
                <a:off x="5780088" y="2125663"/>
                <a:ext cx="82550" cy="85725"/>
              </a:xfrm>
              <a:custGeom>
                <a:avLst/>
                <a:gdLst/>
                <a:ahLst/>
                <a:cxnLst>
                  <a:cxn ang="0">
                    <a:pos x="26" y="1"/>
                  </a:cxn>
                  <a:cxn ang="0">
                    <a:pos x="24" y="2"/>
                  </a:cxn>
                  <a:cxn ang="0">
                    <a:pos x="1" y="25"/>
                  </a:cxn>
                  <a:cxn ang="0">
                    <a:pos x="0" y="28"/>
                  </a:cxn>
                  <a:cxn ang="0">
                    <a:pos x="3" y="29"/>
                  </a:cxn>
                  <a:cxn ang="0">
                    <a:pos x="3" y="28"/>
                  </a:cxn>
                  <a:cxn ang="0">
                    <a:pos x="28" y="3"/>
                  </a:cxn>
                  <a:cxn ang="0">
                    <a:pos x="26" y="1"/>
                  </a:cxn>
                  <a:cxn ang="0">
                    <a:pos x="26" y="1"/>
                  </a:cxn>
                  <a:cxn ang="0">
                    <a:pos x="26" y="1"/>
                  </a:cxn>
                </a:cxnLst>
                <a:rect l="0" t="0" r="r" b="b"/>
                <a:pathLst>
                  <a:path w="28" h="29">
                    <a:moveTo>
                      <a:pt x="26" y="1"/>
                    </a:moveTo>
                    <a:cubicBezTo>
                      <a:pt x="25" y="0"/>
                      <a:pt x="24" y="1"/>
                      <a:pt x="24" y="2"/>
                    </a:cubicBezTo>
                    <a:cubicBezTo>
                      <a:pt x="20" y="13"/>
                      <a:pt x="11" y="21"/>
                      <a:pt x="1" y="25"/>
                    </a:cubicBezTo>
                    <a:cubicBezTo>
                      <a:pt x="0" y="25"/>
                      <a:pt x="0" y="27"/>
                      <a:pt x="0" y="28"/>
                    </a:cubicBezTo>
                    <a:cubicBezTo>
                      <a:pt x="1" y="29"/>
                      <a:pt x="2" y="29"/>
                      <a:pt x="3" y="29"/>
                    </a:cubicBezTo>
                    <a:cubicBezTo>
                      <a:pt x="3" y="29"/>
                      <a:pt x="3" y="29"/>
                      <a:pt x="3" y="28"/>
                    </a:cubicBezTo>
                    <a:cubicBezTo>
                      <a:pt x="14" y="24"/>
                      <a:pt x="23" y="15"/>
                      <a:pt x="28" y="3"/>
                    </a:cubicBezTo>
                    <a:cubicBezTo>
                      <a:pt x="28" y="2"/>
                      <a:pt x="27" y="1"/>
                      <a:pt x="26" y="1"/>
                    </a:cubicBezTo>
                    <a:close/>
                    <a:moveTo>
                      <a:pt x="26" y="1"/>
                    </a:moveTo>
                    <a:cubicBezTo>
                      <a:pt x="26" y="1"/>
                      <a:pt x="26" y="1"/>
                      <a:pt x="26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6" name="Freeform: Shape 150"/>
              <p:cNvSpPr>
                <a:spLocks/>
              </p:cNvSpPr>
              <p:nvPr/>
            </p:nvSpPr>
            <p:spPr bwMode="auto">
              <a:xfrm>
                <a:off x="5770563" y="2120901"/>
                <a:ext cx="71438" cy="69850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0" y="1"/>
                  </a:cxn>
                  <a:cxn ang="0">
                    <a:pos x="1" y="20"/>
                  </a:cxn>
                  <a:cxn ang="0">
                    <a:pos x="1" y="20"/>
                  </a:cxn>
                  <a:cxn ang="0">
                    <a:pos x="0" y="23"/>
                  </a:cxn>
                  <a:cxn ang="0">
                    <a:pos x="3" y="24"/>
                  </a:cxn>
                  <a:cxn ang="0">
                    <a:pos x="3" y="23"/>
                  </a:cxn>
                  <a:cxn ang="0">
                    <a:pos x="23" y="3"/>
                  </a:cxn>
                  <a:cxn ang="0">
                    <a:pos x="22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24" h="24">
                    <a:moveTo>
                      <a:pt x="22" y="0"/>
                    </a:moveTo>
                    <a:cubicBezTo>
                      <a:pt x="21" y="0"/>
                      <a:pt x="20" y="0"/>
                      <a:pt x="20" y="1"/>
                    </a:cubicBezTo>
                    <a:cubicBezTo>
                      <a:pt x="16" y="10"/>
                      <a:pt x="10" y="17"/>
                      <a:pt x="1" y="20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0" y="20"/>
                      <a:pt x="0" y="22"/>
                      <a:pt x="0" y="23"/>
                    </a:cubicBezTo>
                    <a:cubicBezTo>
                      <a:pt x="1" y="24"/>
                      <a:pt x="2" y="24"/>
                      <a:pt x="3" y="24"/>
                    </a:cubicBezTo>
                    <a:cubicBezTo>
                      <a:pt x="3" y="24"/>
                      <a:pt x="3" y="23"/>
                      <a:pt x="3" y="23"/>
                    </a:cubicBezTo>
                    <a:cubicBezTo>
                      <a:pt x="12" y="20"/>
                      <a:pt x="19" y="12"/>
                      <a:pt x="23" y="3"/>
                    </a:cubicBezTo>
                    <a:cubicBezTo>
                      <a:pt x="24" y="2"/>
                      <a:pt x="23" y="0"/>
                      <a:pt x="22" y="0"/>
                    </a:cubicBezTo>
                    <a:close/>
                    <a:moveTo>
                      <a:pt x="22" y="0"/>
                    </a:moveTo>
                    <a:cubicBezTo>
                      <a:pt x="22" y="0"/>
                      <a:pt x="22" y="0"/>
                      <a:pt x="22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7" name="Freeform: Shape 151"/>
              <p:cNvSpPr>
                <a:spLocks/>
              </p:cNvSpPr>
              <p:nvPr/>
            </p:nvSpPr>
            <p:spPr bwMode="auto">
              <a:xfrm>
                <a:off x="5651500" y="2003426"/>
                <a:ext cx="58738" cy="58738"/>
              </a:xfrm>
              <a:custGeom>
                <a:avLst/>
                <a:gdLst/>
                <a:ahLst/>
                <a:cxnLst>
                  <a:cxn ang="0">
                    <a:pos x="19" y="1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0" y="17"/>
                  </a:cxn>
                  <a:cxn ang="0">
                    <a:pos x="1" y="19"/>
                  </a:cxn>
                  <a:cxn ang="0">
                    <a:pos x="4" y="18"/>
                  </a:cxn>
                  <a:cxn ang="0">
                    <a:pos x="18" y="4"/>
                  </a:cxn>
                  <a:cxn ang="0">
                    <a:pos x="19" y="1"/>
                  </a:cxn>
                  <a:cxn ang="0">
                    <a:pos x="19" y="1"/>
                  </a:cxn>
                  <a:cxn ang="0">
                    <a:pos x="19" y="1"/>
                  </a:cxn>
                </a:cxnLst>
                <a:rect l="0" t="0" r="r" b="b"/>
                <a:pathLst>
                  <a:path w="20" h="20">
                    <a:moveTo>
                      <a:pt x="19" y="1"/>
                    </a:moveTo>
                    <a:cubicBezTo>
                      <a:pt x="19" y="0"/>
                      <a:pt x="18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9" y="3"/>
                      <a:pt x="3" y="9"/>
                      <a:pt x="0" y="17"/>
                    </a:cubicBezTo>
                    <a:cubicBezTo>
                      <a:pt x="0" y="18"/>
                      <a:pt x="0" y="19"/>
                      <a:pt x="1" y="19"/>
                    </a:cubicBezTo>
                    <a:cubicBezTo>
                      <a:pt x="2" y="20"/>
                      <a:pt x="3" y="19"/>
                      <a:pt x="4" y="18"/>
                    </a:cubicBezTo>
                    <a:cubicBezTo>
                      <a:pt x="7" y="11"/>
                      <a:pt x="12" y="6"/>
                      <a:pt x="18" y="4"/>
                    </a:cubicBezTo>
                    <a:cubicBezTo>
                      <a:pt x="19" y="3"/>
                      <a:pt x="20" y="2"/>
                      <a:pt x="19" y="1"/>
                    </a:cubicBezTo>
                    <a:close/>
                    <a:moveTo>
                      <a:pt x="19" y="1"/>
                    </a:moveTo>
                    <a:cubicBezTo>
                      <a:pt x="19" y="1"/>
                      <a:pt x="19" y="1"/>
                      <a:pt x="19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8" name="Freeform: Shape 152"/>
              <p:cNvSpPr>
                <a:spLocks/>
              </p:cNvSpPr>
              <p:nvPr/>
            </p:nvSpPr>
            <p:spPr bwMode="auto">
              <a:xfrm>
                <a:off x="5610225" y="1962151"/>
                <a:ext cx="82550" cy="82550"/>
              </a:xfrm>
              <a:custGeom>
                <a:avLst/>
                <a:gdLst/>
                <a:ahLst/>
                <a:cxnLst>
                  <a:cxn ang="0">
                    <a:pos x="27" y="1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0" y="25"/>
                  </a:cxn>
                  <a:cxn ang="0">
                    <a:pos x="1" y="28"/>
                  </a:cxn>
                  <a:cxn ang="0">
                    <a:pos x="4" y="27"/>
                  </a:cxn>
                  <a:cxn ang="0">
                    <a:pos x="26" y="3"/>
                  </a:cxn>
                  <a:cxn ang="0">
                    <a:pos x="27" y="1"/>
                  </a:cxn>
                  <a:cxn ang="0">
                    <a:pos x="27" y="1"/>
                  </a:cxn>
                  <a:cxn ang="0">
                    <a:pos x="27" y="1"/>
                  </a:cxn>
                </a:cxnLst>
                <a:rect l="0" t="0" r="r" b="b"/>
                <a:pathLst>
                  <a:path w="28" h="28">
                    <a:moveTo>
                      <a:pt x="27" y="1"/>
                    </a:moveTo>
                    <a:cubicBezTo>
                      <a:pt x="27" y="0"/>
                      <a:pt x="26" y="0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14" y="5"/>
                      <a:pt x="5" y="13"/>
                      <a:pt x="0" y="25"/>
                    </a:cubicBezTo>
                    <a:cubicBezTo>
                      <a:pt x="0" y="26"/>
                      <a:pt x="0" y="27"/>
                      <a:pt x="1" y="28"/>
                    </a:cubicBezTo>
                    <a:cubicBezTo>
                      <a:pt x="2" y="28"/>
                      <a:pt x="3" y="28"/>
                      <a:pt x="4" y="27"/>
                    </a:cubicBezTo>
                    <a:cubicBezTo>
                      <a:pt x="8" y="16"/>
                      <a:pt x="16" y="8"/>
                      <a:pt x="26" y="3"/>
                    </a:cubicBezTo>
                    <a:cubicBezTo>
                      <a:pt x="27" y="3"/>
                      <a:pt x="28" y="2"/>
                      <a:pt x="27" y="1"/>
                    </a:cubicBezTo>
                    <a:close/>
                    <a:moveTo>
                      <a:pt x="27" y="1"/>
                    </a:moveTo>
                    <a:cubicBezTo>
                      <a:pt x="27" y="1"/>
                      <a:pt x="27" y="1"/>
                      <a:pt x="27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9" name="Freeform: Shape 153"/>
              <p:cNvSpPr>
                <a:spLocks/>
              </p:cNvSpPr>
              <p:nvPr/>
            </p:nvSpPr>
            <p:spPr bwMode="auto">
              <a:xfrm>
                <a:off x="5630863" y="1982788"/>
                <a:ext cx="69850" cy="69850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23" y="1"/>
                  </a:cxn>
                  <a:cxn ang="0">
                    <a:pos x="21" y="0"/>
                  </a:cxn>
                  <a:cxn ang="0">
                    <a:pos x="21" y="0"/>
                  </a:cxn>
                  <a:cxn ang="0">
                    <a:pos x="0" y="21"/>
                  </a:cxn>
                  <a:cxn ang="0">
                    <a:pos x="1" y="24"/>
                  </a:cxn>
                  <a:cxn ang="0">
                    <a:pos x="4" y="22"/>
                  </a:cxn>
                  <a:cxn ang="0">
                    <a:pos x="22" y="4"/>
                  </a:cxn>
                  <a:cxn ang="0">
                    <a:pos x="22" y="4"/>
                  </a:cxn>
                  <a:cxn ang="0">
                    <a:pos x="22" y="4"/>
                  </a:cxn>
                </a:cxnLst>
                <a:rect l="0" t="0" r="r" b="b"/>
                <a:pathLst>
                  <a:path w="24" h="24">
                    <a:moveTo>
                      <a:pt x="22" y="4"/>
                    </a:moveTo>
                    <a:cubicBezTo>
                      <a:pt x="23" y="3"/>
                      <a:pt x="24" y="2"/>
                      <a:pt x="23" y="1"/>
                    </a:cubicBezTo>
                    <a:cubicBezTo>
                      <a:pt x="23" y="0"/>
                      <a:pt x="22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2" y="4"/>
                      <a:pt x="4" y="11"/>
                      <a:pt x="0" y="21"/>
                    </a:cubicBezTo>
                    <a:cubicBezTo>
                      <a:pt x="0" y="22"/>
                      <a:pt x="0" y="23"/>
                      <a:pt x="1" y="24"/>
                    </a:cubicBezTo>
                    <a:cubicBezTo>
                      <a:pt x="2" y="24"/>
                      <a:pt x="3" y="23"/>
                      <a:pt x="4" y="22"/>
                    </a:cubicBezTo>
                    <a:cubicBezTo>
                      <a:pt x="7" y="14"/>
                      <a:pt x="14" y="7"/>
                      <a:pt x="22" y="4"/>
                    </a:cubicBezTo>
                    <a:close/>
                    <a:moveTo>
                      <a:pt x="22" y="4"/>
                    </a:moveTo>
                    <a:cubicBezTo>
                      <a:pt x="22" y="4"/>
                      <a:pt x="22" y="4"/>
                      <a:pt x="22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sp>
          <p:nvSpPr>
            <p:cNvPr id="11" name="Freeform: Shape 154"/>
            <p:cNvSpPr>
              <a:spLocks/>
            </p:cNvSpPr>
            <p:nvPr/>
          </p:nvSpPr>
          <p:spPr bwMode="auto">
            <a:xfrm>
              <a:off x="5683958" y="2188697"/>
              <a:ext cx="193560" cy="193558"/>
            </a:xfrm>
            <a:custGeom>
              <a:avLst/>
              <a:gdLst/>
              <a:ahLst/>
              <a:cxnLst>
                <a:cxn ang="0">
                  <a:pos x="77" y="14"/>
                </a:cxn>
                <a:cxn ang="0">
                  <a:pos x="51" y="34"/>
                </a:cxn>
                <a:cxn ang="0">
                  <a:pos x="0" y="54"/>
                </a:cxn>
                <a:cxn ang="0">
                  <a:pos x="23" y="80"/>
                </a:cxn>
                <a:cxn ang="0">
                  <a:pos x="31" y="123"/>
                </a:cxn>
                <a:cxn ang="0">
                  <a:pos x="54" y="115"/>
                </a:cxn>
                <a:cxn ang="0">
                  <a:pos x="50" y="103"/>
                </a:cxn>
                <a:cxn ang="0">
                  <a:pos x="50" y="76"/>
                </a:cxn>
                <a:cxn ang="0">
                  <a:pos x="51" y="74"/>
                </a:cxn>
                <a:cxn ang="0">
                  <a:pos x="52" y="73"/>
                </a:cxn>
                <a:cxn ang="0">
                  <a:pos x="53" y="73"/>
                </a:cxn>
                <a:cxn ang="0">
                  <a:pos x="77" y="94"/>
                </a:cxn>
                <a:cxn ang="0">
                  <a:pos x="123" y="54"/>
                </a:cxn>
                <a:cxn ang="0">
                  <a:pos x="77" y="54"/>
                </a:cxn>
                <a:cxn ang="0">
                  <a:pos x="88" y="42"/>
                </a:cxn>
                <a:cxn ang="0">
                  <a:pos x="88" y="65"/>
                </a:cxn>
                <a:cxn ang="0">
                  <a:pos x="77" y="54"/>
                </a:cxn>
                <a:cxn ang="0">
                  <a:pos x="15" y="42"/>
                </a:cxn>
                <a:cxn ang="0">
                  <a:pos x="38" y="54"/>
                </a:cxn>
                <a:cxn ang="0">
                  <a:pos x="15" y="65"/>
                </a:cxn>
                <a:cxn ang="0">
                  <a:pos x="46" y="115"/>
                </a:cxn>
                <a:cxn ang="0">
                  <a:pos x="31" y="80"/>
                </a:cxn>
                <a:cxn ang="0">
                  <a:pos x="31" y="73"/>
                </a:cxn>
                <a:cxn ang="0">
                  <a:pos x="43" y="73"/>
                </a:cxn>
                <a:cxn ang="0">
                  <a:pos x="42" y="103"/>
                </a:cxn>
                <a:cxn ang="0">
                  <a:pos x="46" y="112"/>
                </a:cxn>
                <a:cxn ang="0">
                  <a:pos x="51" y="65"/>
                </a:cxn>
                <a:cxn ang="0">
                  <a:pos x="50" y="65"/>
                </a:cxn>
                <a:cxn ang="0">
                  <a:pos x="50" y="42"/>
                </a:cxn>
                <a:cxn ang="0">
                  <a:pos x="71" y="34"/>
                </a:cxn>
                <a:cxn ang="0">
                  <a:pos x="71" y="73"/>
                </a:cxn>
                <a:cxn ang="0">
                  <a:pos x="96" y="100"/>
                </a:cxn>
                <a:cxn ang="0">
                  <a:pos x="88" y="73"/>
                </a:cxn>
                <a:cxn ang="0">
                  <a:pos x="88" y="34"/>
                </a:cxn>
                <a:cxn ang="0">
                  <a:pos x="96" y="8"/>
                </a:cxn>
                <a:cxn ang="0">
                  <a:pos x="96" y="100"/>
                </a:cxn>
                <a:cxn ang="0">
                  <a:pos x="96" y="100"/>
                </a:cxn>
              </a:cxnLst>
              <a:rect l="0" t="0" r="r" b="b"/>
              <a:pathLst>
                <a:path w="123" h="123">
                  <a:moveTo>
                    <a:pt x="96" y="0"/>
                  </a:moveTo>
                  <a:cubicBezTo>
                    <a:pt x="88" y="0"/>
                    <a:pt x="82" y="5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1" y="26"/>
                    <a:pt x="61" y="34"/>
                    <a:pt x="51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7" y="34"/>
                    <a:pt x="0" y="43"/>
                    <a:pt x="0" y="54"/>
                  </a:cubicBezTo>
                  <a:cubicBezTo>
                    <a:pt x="0" y="64"/>
                    <a:pt x="7" y="73"/>
                    <a:pt x="15" y="73"/>
                  </a:cubicBezTo>
                  <a:cubicBezTo>
                    <a:pt x="20" y="73"/>
                    <a:pt x="23" y="76"/>
                    <a:pt x="23" y="80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9"/>
                    <a:pt x="26" y="123"/>
                    <a:pt x="31" y="123"/>
                  </a:cubicBezTo>
                  <a:cubicBezTo>
                    <a:pt x="46" y="123"/>
                    <a:pt x="46" y="123"/>
                    <a:pt x="46" y="123"/>
                  </a:cubicBezTo>
                  <a:cubicBezTo>
                    <a:pt x="50" y="123"/>
                    <a:pt x="54" y="119"/>
                    <a:pt x="54" y="115"/>
                  </a:cubicBezTo>
                  <a:cubicBezTo>
                    <a:pt x="54" y="111"/>
                    <a:pt x="54" y="111"/>
                    <a:pt x="54" y="111"/>
                  </a:cubicBezTo>
                  <a:cubicBezTo>
                    <a:pt x="54" y="107"/>
                    <a:pt x="50" y="106"/>
                    <a:pt x="50" y="103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0" y="76"/>
                    <a:pt x="50" y="75"/>
                    <a:pt x="50" y="75"/>
                  </a:cubicBezTo>
                  <a:cubicBezTo>
                    <a:pt x="50" y="75"/>
                    <a:pt x="51" y="75"/>
                    <a:pt x="51" y="74"/>
                  </a:cubicBezTo>
                  <a:cubicBezTo>
                    <a:pt x="51" y="74"/>
                    <a:pt x="51" y="74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3" y="73"/>
                    <a:pt x="53" y="73"/>
                  </a:cubicBezTo>
                  <a:cubicBezTo>
                    <a:pt x="63" y="74"/>
                    <a:pt x="71" y="82"/>
                    <a:pt x="77" y="94"/>
                  </a:cubicBezTo>
                  <a:cubicBezTo>
                    <a:pt x="77" y="94"/>
                    <a:pt x="77" y="94"/>
                    <a:pt x="77" y="94"/>
                  </a:cubicBezTo>
                  <a:cubicBezTo>
                    <a:pt x="82" y="102"/>
                    <a:pt x="88" y="107"/>
                    <a:pt x="96" y="107"/>
                  </a:cubicBezTo>
                  <a:cubicBezTo>
                    <a:pt x="114" y="107"/>
                    <a:pt x="123" y="80"/>
                    <a:pt x="123" y="54"/>
                  </a:cubicBezTo>
                  <a:cubicBezTo>
                    <a:pt x="123" y="27"/>
                    <a:pt x="114" y="0"/>
                    <a:pt x="96" y="0"/>
                  </a:cubicBezTo>
                  <a:close/>
                  <a:moveTo>
                    <a:pt x="77" y="54"/>
                  </a:moveTo>
                  <a:cubicBezTo>
                    <a:pt x="77" y="50"/>
                    <a:pt x="77" y="46"/>
                    <a:pt x="77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92" y="42"/>
                    <a:pt x="96" y="47"/>
                    <a:pt x="96" y="54"/>
                  </a:cubicBezTo>
                  <a:cubicBezTo>
                    <a:pt x="96" y="60"/>
                    <a:pt x="92" y="65"/>
                    <a:pt x="88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7" y="61"/>
                    <a:pt x="77" y="58"/>
                    <a:pt x="77" y="54"/>
                  </a:cubicBezTo>
                  <a:close/>
                  <a:moveTo>
                    <a:pt x="8" y="54"/>
                  </a:moveTo>
                  <a:cubicBezTo>
                    <a:pt x="8" y="47"/>
                    <a:pt x="11" y="42"/>
                    <a:pt x="15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0" y="45"/>
                    <a:pt x="38" y="49"/>
                    <a:pt x="38" y="54"/>
                  </a:cubicBezTo>
                  <a:cubicBezTo>
                    <a:pt x="38" y="58"/>
                    <a:pt x="40" y="62"/>
                    <a:pt x="42" y="65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1" y="65"/>
                    <a:pt x="8" y="60"/>
                    <a:pt x="8" y="54"/>
                  </a:cubicBezTo>
                  <a:close/>
                  <a:moveTo>
                    <a:pt x="46" y="115"/>
                  </a:moveTo>
                  <a:cubicBezTo>
                    <a:pt x="31" y="115"/>
                    <a:pt x="31" y="115"/>
                    <a:pt x="31" y="115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1" y="78"/>
                    <a:pt x="30" y="75"/>
                    <a:pt x="29" y="73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2" y="74"/>
                    <a:pt x="42" y="75"/>
                    <a:pt x="42" y="77"/>
                  </a:cubicBezTo>
                  <a:cubicBezTo>
                    <a:pt x="42" y="103"/>
                    <a:pt x="42" y="103"/>
                    <a:pt x="42" y="103"/>
                  </a:cubicBezTo>
                  <a:cubicBezTo>
                    <a:pt x="42" y="107"/>
                    <a:pt x="44" y="110"/>
                    <a:pt x="46" y="111"/>
                  </a:cubicBezTo>
                  <a:cubicBezTo>
                    <a:pt x="46" y="111"/>
                    <a:pt x="46" y="111"/>
                    <a:pt x="46" y="112"/>
                  </a:cubicBezTo>
                  <a:lnTo>
                    <a:pt x="46" y="115"/>
                  </a:lnTo>
                  <a:close/>
                  <a:moveTo>
                    <a:pt x="51" y="65"/>
                  </a:moveTo>
                  <a:cubicBezTo>
                    <a:pt x="50" y="65"/>
                    <a:pt x="50" y="65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46" y="65"/>
                    <a:pt x="42" y="60"/>
                    <a:pt x="42" y="54"/>
                  </a:cubicBezTo>
                  <a:cubicBezTo>
                    <a:pt x="42" y="47"/>
                    <a:pt x="46" y="42"/>
                    <a:pt x="50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8" y="42"/>
                    <a:pt x="65" y="39"/>
                    <a:pt x="71" y="34"/>
                  </a:cubicBezTo>
                  <a:cubicBezTo>
                    <a:pt x="70" y="40"/>
                    <a:pt x="69" y="47"/>
                    <a:pt x="69" y="54"/>
                  </a:cubicBezTo>
                  <a:cubicBezTo>
                    <a:pt x="69" y="60"/>
                    <a:pt x="70" y="67"/>
                    <a:pt x="71" y="73"/>
                  </a:cubicBezTo>
                  <a:cubicBezTo>
                    <a:pt x="65" y="68"/>
                    <a:pt x="58" y="65"/>
                    <a:pt x="51" y="65"/>
                  </a:cubicBezTo>
                  <a:close/>
                  <a:moveTo>
                    <a:pt x="96" y="100"/>
                  </a:moveTo>
                  <a:cubicBezTo>
                    <a:pt x="88" y="100"/>
                    <a:pt x="82" y="89"/>
                    <a:pt x="79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7" y="73"/>
                    <a:pt x="104" y="64"/>
                    <a:pt x="104" y="54"/>
                  </a:cubicBezTo>
                  <a:cubicBezTo>
                    <a:pt x="104" y="43"/>
                    <a:pt x="97" y="34"/>
                    <a:pt x="88" y="34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2" y="19"/>
                    <a:pt x="88" y="8"/>
                    <a:pt x="96" y="8"/>
                  </a:cubicBezTo>
                  <a:cubicBezTo>
                    <a:pt x="107" y="8"/>
                    <a:pt x="115" y="28"/>
                    <a:pt x="115" y="54"/>
                  </a:cubicBezTo>
                  <a:cubicBezTo>
                    <a:pt x="115" y="79"/>
                    <a:pt x="107" y="100"/>
                    <a:pt x="96" y="100"/>
                  </a:cubicBezTo>
                  <a:close/>
                  <a:moveTo>
                    <a:pt x="96" y="100"/>
                  </a:moveTo>
                  <a:cubicBezTo>
                    <a:pt x="96" y="100"/>
                    <a:pt x="96" y="100"/>
                    <a:pt x="96" y="100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2" name="Freeform: Shape 155"/>
            <p:cNvSpPr>
              <a:spLocks/>
            </p:cNvSpPr>
            <p:nvPr/>
          </p:nvSpPr>
          <p:spPr bwMode="auto">
            <a:xfrm>
              <a:off x="5531542" y="2544132"/>
              <a:ext cx="193560" cy="132166"/>
            </a:xfrm>
            <a:custGeom>
              <a:avLst/>
              <a:gdLst/>
              <a:ahLst/>
              <a:cxnLst>
                <a:cxn ang="0">
                  <a:pos x="115" y="4"/>
                </a:cxn>
                <a:cxn ang="0">
                  <a:pos x="112" y="4"/>
                </a:cxn>
                <a:cxn ang="0">
                  <a:pos x="107" y="6"/>
                </a:cxn>
                <a:cxn ang="0">
                  <a:pos x="96" y="16"/>
                </a:cxn>
                <a:cxn ang="0">
                  <a:pos x="96" y="12"/>
                </a:cxn>
                <a:cxn ang="0">
                  <a:pos x="85" y="0"/>
                </a:cxn>
                <a:cxn ang="0">
                  <a:pos x="12" y="0"/>
                </a:cxn>
                <a:cxn ang="0">
                  <a:pos x="0" y="12"/>
                </a:cxn>
                <a:cxn ang="0">
                  <a:pos x="0" y="73"/>
                </a:cxn>
                <a:cxn ang="0">
                  <a:pos x="12" y="84"/>
                </a:cxn>
                <a:cxn ang="0">
                  <a:pos x="85" y="84"/>
                </a:cxn>
                <a:cxn ang="0">
                  <a:pos x="96" y="73"/>
                </a:cxn>
                <a:cxn ang="0">
                  <a:pos x="96" y="68"/>
                </a:cxn>
                <a:cxn ang="0">
                  <a:pos x="107" y="78"/>
                </a:cxn>
                <a:cxn ang="0">
                  <a:pos x="112" y="81"/>
                </a:cxn>
                <a:cxn ang="0">
                  <a:pos x="115" y="81"/>
                </a:cxn>
                <a:cxn ang="0">
                  <a:pos x="123" y="73"/>
                </a:cxn>
                <a:cxn ang="0">
                  <a:pos x="123" y="12"/>
                </a:cxn>
                <a:cxn ang="0">
                  <a:pos x="115" y="4"/>
                </a:cxn>
                <a:cxn ang="0">
                  <a:pos x="12" y="77"/>
                </a:cxn>
                <a:cxn ang="0">
                  <a:pos x="8" y="73"/>
                </a:cxn>
                <a:cxn ang="0">
                  <a:pos x="8" y="12"/>
                </a:cxn>
                <a:cxn ang="0">
                  <a:pos x="12" y="8"/>
                </a:cxn>
                <a:cxn ang="0">
                  <a:pos x="85" y="8"/>
                </a:cxn>
                <a:cxn ang="0">
                  <a:pos x="89" y="12"/>
                </a:cxn>
                <a:cxn ang="0">
                  <a:pos x="89" y="73"/>
                </a:cxn>
                <a:cxn ang="0">
                  <a:pos x="85" y="77"/>
                </a:cxn>
                <a:cxn ang="0">
                  <a:pos x="12" y="77"/>
                </a:cxn>
                <a:cxn ang="0">
                  <a:pos x="115" y="73"/>
                </a:cxn>
                <a:cxn ang="0">
                  <a:pos x="112" y="73"/>
                </a:cxn>
                <a:cxn ang="0">
                  <a:pos x="96" y="58"/>
                </a:cxn>
                <a:cxn ang="0">
                  <a:pos x="96" y="58"/>
                </a:cxn>
                <a:cxn ang="0">
                  <a:pos x="92" y="54"/>
                </a:cxn>
                <a:cxn ang="0">
                  <a:pos x="92" y="31"/>
                </a:cxn>
                <a:cxn ang="0">
                  <a:pos x="112" y="12"/>
                </a:cxn>
                <a:cxn ang="0">
                  <a:pos x="115" y="12"/>
                </a:cxn>
                <a:cxn ang="0">
                  <a:pos x="115" y="73"/>
                </a:cxn>
                <a:cxn ang="0">
                  <a:pos x="115" y="73"/>
                </a:cxn>
                <a:cxn ang="0">
                  <a:pos x="115" y="73"/>
                </a:cxn>
              </a:cxnLst>
              <a:rect l="0" t="0" r="r" b="b"/>
              <a:pathLst>
                <a:path w="123" h="84">
                  <a:moveTo>
                    <a:pt x="115" y="4"/>
                  </a:moveTo>
                  <a:cubicBezTo>
                    <a:pt x="112" y="4"/>
                    <a:pt x="112" y="4"/>
                    <a:pt x="112" y="4"/>
                  </a:cubicBezTo>
                  <a:cubicBezTo>
                    <a:pt x="110" y="4"/>
                    <a:pt x="108" y="5"/>
                    <a:pt x="107" y="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5"/>
                    <a:pt x="91" y="0"/>
                    <a:pt x="8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9"/>
                    <a:pt x="6" y="84"/>
                    <a:pt x="12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91" y="84"/>
                    <a:pt x="96" y="79"/>
                    <a:pt x="96" y="73"/>
                  </a:cubicBezTo>
                  <a:cubicBezTo>
                    <a:pt x="96" y="68"/>
                    <a:pt x="96" y="68"/>
                    <a:pt x="96" y="68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08" y="80"/>
                    <a:pt x="110" y="81"/>
                    <a:pt x="112" y="81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20" y="81"/>
                    <a:pt x="123" y="77"/>
                    <a:pt x="123" y="73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3" y="7"/>
                    <a:pt x="120" y="4"/>
                    <a:pt x="115" y="4"/>
                  </a:cubicBezTo>
                  <a:close/>
                  <a:moveTo>
                    <a:pt x="12" y="77"/>
                  </a:moveTo>
                  <a:cubicBezTo>
                    <a:pt x="10" y="77"/>
                    <a:pt x="8" y="75"/>
                    <a:pt x="8" y="7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8"/>
                    <a:pt x="12" y="8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7" y="8"/>
                    <a:pt x="89" y="9"/>
                    <a:pt x="89" y="12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5"/>
                    <a:pt x="87" y="77"/>
                    <a:pt x="85" y="77"/>
                  </a:cubicBezTo>
                  <a:lnTo>
                    <a:pt x="12" y="77"/>
                  </a:lnTo>
                  <a:close/>
                  <a:moveTo>
                    <a:pt x="115" y="73"/>
                  </a:moveTo>
                  <a:cubicBezTo>
                    <a:pt x="112" y="73"/>
                    <a:pt x="112" y="73"/>
                    <a:pt x="112" y="73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73"/>
                  </a:lnTo>
                  <a:close/>
                  <a:moveTo>
                    <a:pt x="115" y="73"/>
                  </a:moveTo>
                  <a:cubicBezTo>
                    <a:pt x="115" y="73"/>
                    <a:pt x="115" y="73"/>
                    <a:pt x="115" y="73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3" name="Freeform: Shape 156"/>
            <p:cNvSpPr>
              <a:spLocks/>
            </p:cNvSpPr>
            <p:nvPr/>
          </p:nvSpPr>
          <p:spPr bwMode="auto">
            <a:xfrm>
              <a:off x="5211144" y="2665593"/>
              <a:ext cx="192706" cy="144954"/>
            </a:xfrm>
            <a:custGeom>
              <a:avLst/>
              <a:gdLst/>
              <a:ahLst/>
              <a:cxnLst>
                <a:cxn ang="0">
                  <a:pos x="101" y="2"/>
                </a:cxn>
                <a:cxn ang="0">
                  <a:pos x="27" y="0"/>
                </a:cxn>
                <a:cxn ang="0">
                  <a:pos x="2" y="22"/>
                </a:cxn>
                <a:cxn ang="0">
                  <a:pos x="2" y="32"/>
                </a:cxn>
                <a:cxn ang="0">
                  <a:pos x="61" y="92"/>
                </a:cxn>
                <a:cxn ang="0">
                  <a:pos x="121" y="32"/>
                </a:cxn>
                <a:cxn ang="0">
                  <a:pos x="120" y="22"/>
                </a:cxn>
                <a:cxn ang="0">
                  <a:pos x="86" y="14"/>
                </a:cxn>
                <a:cxn ang="0">
                  <a:pos x="93" y="8"/>
                </a:cxn>
                <a:cxn ang="0">
                  <a:pos x="76" y="27"/>
                </a:cxn>
                <a:cxn ang="0">
                  <a:pos x="93" y="27"/>
                </a:cxn>
                <a:cxn ang="0">
                  <a:pos x="73" y="25"/>
                </a:cxn>
                <a:cxn ang="0">
                  <a:pos x="75" y="9"/>
                </a:cxn>
                <a:cxn ang="0">
                  <a:pos x="70" y="27"/>
                </a:cxn>
                <a:cxn ang="0">
                  <a:pos x="61" y="20"/>
                </a:cxn>
                <a:cxn ang="0">
                  <a:pos x="70" y="8"/>
                </a:cxn>
                <a:cxn ang="0">
                  <a:pos x="53" y="8"/>
                </a:cxn>
                <a:cxn ang="0">
                  <a:pos x="58" y="17"/>
                </a:cxn>
                <a:cxn ang="0">
                  <a:pos x="40" y="16"/>
                </a:cxn>
                <a:cxn ang="0">
                  <a:pos x="58" y="17"/>
                </a:cxn>
                <a:cxn ang="0">
                  <a:pos x="30" y="27"/>
                </a:cxn>
                <a:cxn ang="0">
                  <a:pos x="47" y="27"/>
                </a:cxn>
                <a:cxn ang="0">
                  <a:pos x="37" y="14"/>
                </a:cxn>
                <a:cxn ang="0">
                  <a:pos x="43" y="8"/>
                </a:cxn>
                <a:cxn ang="0">
                  <a:pos x="34" y="17"/>
                </a:cxn>
                <a:cxn ang="0">
                  <a:pos x="8" y="27"/>
                </a:cxn>
                <a:cxn ang="0">
                  <a:pos x="11" y="31"/>
                </a:cxn>
                <a:cxn ang="0">
                  <a:pos x="49" y="71"/>
                </a:cxn>
                <a:cxn ang="0">
                  <a:pos x="29" y="31"/>
                </a:cxn>
                <a:cxn ang="0">
                  <a:pos x="57" y="78"/>
                </a:cxn>
                <a:cxn ang="0">
                  <a:pos x="52" y="31"/>
                </a:cxn>
                <a:cxn ang="0">
                  <a:pos x="61" y="79"/>
                </a:cxn>
                <a:cxn ang="0">
                  <a:pos x="65" y="78"/>
                </a:cxn>
                <a:cxn ang="0">
                  <a:pos x="94" y="31"/>
                </a:cxn>
                <a:cxn ang="0">
                  <a:pos x="74" y="71"/>
                </a:cxn>
                <a:cxn ang="0">
                  <a:pos x="112" y="31"/>
                </a:cxn>
                <a:cxn ang="0">
                  <a:pos x="99" y="27"/>
                </a:cxn>
                <a:cxn ang="0">
                  <a:pos x="97" y="9"/>
                </a:cxn>
                <a:cxn ang="0">
                  <a:pos x="99" y="27"/>
                </a:cxn>
                <a:cxn ang="0">
                  <a:pos x="99" y="27"/>
                </a:cxn>
              </a:cxnLst>
              <a:rect l="0" t="0" r="r" b="b"/>
              <a:pathLst>
                <a:path w="123" h="92">
                  <a:moveTo>
                    <a:pt x="120" y="22"/>
                  </a:moveTo>
                  <a:cubicBezTo>
                    <a:pt x="101" y="2"/>
                    <a:pt x="101" y="2"/>
                    <a:pt x="101" y="2"/>
                  </a:cubicBezTo>
                  <a:cubicBezTo>
                    <a:pt x="100" y="1"/>
                    <a:pt x="98" y="0"/>
                    <a:pt x="96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0"/>
                    <a:pt x="23" y="1"/>
                    <a:pt x="22" y="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3"/>
                    <a:pt x="0" y="25"/>
                    <a:pt x="0" y="27"/>
                  </a:cubicBezTo>
                  <a:cubicBezTo>
                    <a:pt x="0" y="29"/>
                    <a:pt x="1" y="31"/>
                    <a:pt x="2" y="32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7" y="91"/>
                    <a:pt x="59" y="92"/>
                    <a:pt x="61" y="92"/>
                  </a:cubicBezTo>
                  <a:cubicBezTo>
                    <a:pt x="64" y="92"/>
                    <a:pt x="66" y="91"/>
                    <a:pt x="67" y="90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2" y="31"/>
                    <a:pt x="123" y="29"/>
                    <a:pt x="123" y="27"/>
                  </a:cubicBezTo>
                  <a:cubicBezTo>
                    <a:pt x="123" y="25"/>
                    <a:pt x="122" y="23"/>
                    <a:pt x="120" y="22"/>
                  </a:cubicBezTo>
                  <a:close/>
                  <a:moveTo>
                    <a:pt x="93" y="8"/>
                  </a:moveTo>
                  <a:cubicBezTo>
                    <a:pt x="86" y="14"/>
                    <a:pt x="86" y="14"/>
                    <a:pt x="86" y="14"/>
                  </a:cubicBezTo>
                  <a:cubicBezTo>
                    <a:pt x="79" y="8"/>
                    <a:pt x="79" y="8"/>
                    <a:pt x="79" y="8"/>
                  </a:cubicBezTo>
                  <a:lnTo>
                    <a:pt x="93" y="8"/>
                  </a:lnTo>
                  <a:close/>
                  <a:moveTo>
                    <a:pt x="93" y="27"/>
                  </a:moveTo>
                  <a:cubicBezTo>
                    <a:pt x="76" y="27"/>
                    <a:pt x="76" y="27"/>
                    <a:pt x="76" y="27"/>
                  </a:cubicBezTo>
                  <a:cubicBezTo>
                    <a:pt x="85" y="19"/>
                    <a:pt x="85" y="19"/>
                    <a:pt x="85" y="19"/>
                  </a:cubicBezTo>
                  <a:lnTo>
                    <a:pt x="93" y="27"/>
                  </a:lnTo>
                  <a:close/>
                  <a:moveTo>
                    <a:pt x="83" y="16"/>
                  </a:moveTo>
                  <a:cubicBezTo>
                    <a:pt x="73" y="25"/>
                    <a:pt x="73" y="25"/>
                    <a:pt x="73" y="2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5" y="9"/>
                    <a:pt x="75" y="9"/>
                    <a:pt x="75" y="9"/>
                  </a:cubicBezTo>
                  <a:lnTo>
                    <a:pt x="83" y="16"/>
                  </a:lnTo>
                  <a:close/>
                  <a:moveTo>
                    <a:pt x="70" y="27"/>
                  </a:moveTo>
                  <a:cubicBezTo>
                    <a:pt x="53" y="27"/>
                    <a:pt x="53" y="27"/>
                    <a:pt x="53" y="27"/>
                  </a:cubicBezTo>
                  <a:cubicBezTo>
                    <a:pt x="61" y="20"/>
                    <a:pt x="61" y="20"/>
                    <a:pt x="61" y="20"/>
                  </a:cubicBezTo>
                  <a:lnTo>
                    <a:pt x="70" y="27"/>
                  </a:lnTo>
                  <a:close/>
                  <a:moveTo>
                    <a:pt x="70" y="8"/>
                  </a:moveTo>
                  <a:cubicBezTo>
                    <a:pt x="61" y="15"/>
                    <a:pt x="61" y="15"/>
                    <a:pt x="61" y="15"/>
                  </a:cubicBezTo>
                  <a:cubicBezTo>
                    <a:pt x="53" y="8"/>
                    <a:pt x="53" y="8"/>
                    <a:pt x="53" y="8"/>
                  </a:cubicBezTo>
                  <a:lnTo>
                    <a:pt x="70" y="8"/>
                  </a:lnTo>
                  <a:close/>
                  <a:moveTo>
                    <a:pt x="58" y="17"/>
                  </a:moveTo>
                  <a:cubicBezTo>
                    <a:pt x="50" y="25"/>
                    <a:pt x="50" y="25"/>
                    <a:pt x="50" y="25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8" y="9"/>
                    <a:pt x="48" y="9"/>
                    <a:pt x="48" y="9"/>
                  </a:cubicBezTo>
                  <a:lnTo>
                    <a:pt x="58" y="17"/>
                  </a:lnTo>
                  <a:close/>
                  <a:moveTo>
                    <a:pt x="47" y="27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37" y="19"/>
                    <a:pt x="37" y="19"/>
                    <a:pt x="37" y="19"/>
                  </a:cubicBezTo>
                  <a:lnTo>
                    <a:pt x="47" y="27"/>
                  </a:lnTo>
                  <a:close/>
                  <a:moveTo>
                    <a:pt x="43" y="8"/>
                  </a:moveTo>
                  <a:cubicBezTo>
                    <a:pt x="37" y="14"/>
                    <a:pt x="37" y="14"/>
                    <a:pt x="37" y="14"/>
                  </a:cubicBezTo>
                  <a:cubicBezTo>
                    <a:pt x="30" y="8"/>
                    <a:pt x="30" y="8"/>
                    <a:pt x="30" y="8"/>
                  </a:cubicBezTo>
                  <a:lnTo>
                    <a:pt x="43" y="8"/>
                  </a:lnTo>
                  <a:close/>
                  <a:moveTo>
                    <a:pt x="26" y="9"/>
                  </a:moveTo>
                  <a:cubicBezTo>
                    <a:pt x="34" y="17"/>
                    <a:pt x="34" y="17"/>
                    <a:pt x="34" y="1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8" y="27"/>
                    <a:pt x="8" y="27"/>
                    <a:pt x="8" y="27"/>
                  </a:cubicBezTo>
                  <a:lnTo>
                    <a:pt x="26" y="9"/>
                  </a:lnTo>
                  <a:close/>
                  <a:moveTo>
                    <a:pt x="11" y="31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49" y="71"/>
                    <a:pt x="49" y="71"/>
                    <a:pt x="49" y="71"/>
                  </a:cubicBezTo>
                  <a:lnTo>
                    <a:pt x="11" y="31"/>
                  </a:lnTo>
                  <a:close/>
                  <a:moveTo>
                    <a:pt x="29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57" y="78"/>
                    <a:pt x="57" y="78"/>
                    <a:pt x="57" y="78"/>
                  </a:cubicBezTo>
                  <a:lnTo>
                    <a:pt x="29" y="31"/>
                  </a:lnTo>
                  <a:close/>
                  <a:moveTo>
                    <a:pt x="52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1" y="79"/>
                    <a:pt x="61" y="79"/>
                    <a:pt x="61" y="79"/>
                  </a:cubicBezTo>
                  <a:lnTo>
                    <a:pt x="52" y="31"/>
                  </a:lnTo>
                  <a:close/>
                  <a:moveTo>
                    <a:pt x="65" y="78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94" y="31"/>
                    <a:pt x="94" y="31"/>
                    <a:pt x="94" y="31"/>
                  </a:cubicBezTo>
                  <a:lnTo>
                    <a:pt x="65" y="78"/>
                  </a:lnTo>
                  <a:close/>
                  <a:moveTo>
                    <a:pt x="74" y="71"/>
                  </a:moveTo>
                  <a:cubicBezTo>
                    <a:pt x="98" y="31"/>
                    <a:pt x="98" y="31"/>
                    <a:pt x="98" y="31"/>
                  </a:cubicBezTo>
                  <a:cubicBezTo>
                    <a:pt x="112" y="31"/>
                    <a:pt x="112" y="31"/>
                    <a:pt x="112" y="31"/>
                  </a:cubicBezTo>
                  <a:lnTo>
                    <a:pt x="74" y="71"/>
                  </a:lnTo>
                  <a:close/>
                  <a:moveTo>
                    <a:pt x="99" y="27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7" y="9"/>
                    <a:pt x="97" y="9"/>
                    <a:pt x="97" y="9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99" y="27"/>
                  </a:lnTo>
                  <a:close/>
                  <a:moveTo>
                    <a:pt x="99" y="27"/>
                  </a:moveTo>
                  <a:cubicBezTo>
                    <a:pt x="99" y="27"/>
                    <a:pt x="99" y="27"/>
                    <a:pt x="99" y="2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14" name="Group 157"/>
            <p:cNvGrpSpPr/>
            <p:nvPr/>
          </p:nvGrpSpPr>
          <p:grpSpPr>
            <a:xfrm>
              <a:off x="4896612" y="2493506"/>
              <a:ext cx="193560" cy="193558"/>
              <a:chOff x="8780463" y="1906588"/>
              <a:chExt cx="360363" cy="360363"/>
            </a:xfrm>
            <a:solidFill>
              <a:schemeClr val="bg1"/>
            </a:solidFill>
          </p:grpSpPr>
          <p:sp>
            <p:nvSpPr>
              <p:cNvPr id="15" name="Freeform: Shape 158"/>
              <p:cNvSpPr>
                <a:spLocks/>
              </p:cNvSpPr>
              <p:nvPr/>
            </p:nvSpPr>
            <p:spPr bwMode="auto">
              <a:xfrm>
                <a:off x="8780463" y="1938338"/>
                <a:ext cx="328613" cy="328613"/>
              </a:xfrm>
              <a:custGeom>
                <a:avLst/>
                <a:gdLst/>
                <a:ahLst/>
                <a:cxnLst>
                  <a:cxn ang="0">
                    <a:pos x="80" y="3"/>
                  </a:cxn>
                  <a:cxn ang="0">
                    <a:pos x="73" y="0"/>
                  </a:cxn>
                  <a:cxn ang="0">
                    <a:pos x="66" y="3"/>
                  </a:cxn>
                  <a:cxn ang="0">
                    <a:pos x="61" y="9"/>
                  </a:cxn>
                  <a:cxn ang="0">
                    <a:pos x="58" y="15"/>
                  </a:cxn>
                  <a:cxn ang="0">
                    <a:pos x="60" y="20"/>
                  </a:cxn>
                  <a:cxn ang="0">
                    <a:pos x="8" y="41"/>
                  </a:cxn>
                  <a:cxn ang="0">
                    <a:pos x="1" y="50"/>
                  </a:cxn>
                  <a:cxn ang="0">
                    <a:pos x="4" y="60"/>
                  </a:cxn>
                  <a:cxn ang="0">
                    <a:pos x="53" y="108"/>
                  </a:cxn>
                  <a:cxn ang="0">
                    <a:pos x="61" y="112"/>
                  </a:cxn>
                  <a:cxn ang="0">
                    <a:pos x="61" y="112"/>
                  </a:cxn>
                  <a:cxn ang="0">
                    <a:pos x="63" y="111"/>
                  </a:cxn>
                  <a:cxn ang="0">
                    <a:pos x="72" y="104"/>
                  </a:cxn>
                  <a:cxn ang="0">
                    <a:pos x="92" y="53"/>
                  </a:cxn>
                  <a:cxn ang="0">
                    <a:pos x="97" y="55"/>
                  </a:cxn>
                  <a:cxn ang="0">
                    <a:pos x="104" y="52"/>
                  </a:cxn>
                  <a:cxn ang="0">
                    <a:pos x="110" y="46"/>
                  </a:cxn>
                  <a:cxn ang="0">
                    <a:pos x="112" y="40"/>
                  </a:cxn>
                  <a:cxn ang="0">
                    <a:pos x="110" y="33"/>
                  </a:cxn>
                  <a:cxn ang="0">
                    <a:pos x="80" y="3"/>
                  </a:cxn>
                  <a:cxn ang="0">
                    <a:pos x="65" y="102"/>
                  </a:cxn>
                  <a:cxn ang="0">
                    <a:pos x="62" y="104"/>
                  </a:cxn>
                  <a:cxn ang="0">
                    <a:pos x="61" y="104"/>
                  </a:cxn>
                  <a:cxn ang="0">
                    <a:pos x="58" y="103"/>
                  </a:cxn>
                  <a:cxn ang="0">
                    <a:pos x="9" y="55"/>
                  </a:cxn>
                  <a:cxn ang="0">
                    <a:pos x="8" y="51"/>
                  </a:cxn>
                  <a:cxn ang="0">
                    <a:pos x="11" y="48"/>
                  </a:cxn>
                  <a:cxn ang="0">
                    <a:pos x="34" y="39"/>
                  </a:cxn>
                  <a:cxn ang="0">
                    <a:pos x="83" y="56"/>
                  </a:cxn>
                  <a:cxn ang="0">
                    <a:pos x="65" y="102"/>
                  </a:cxn>
                  <a:cxn ang="0">
                    <a:pos x="104" y="41"/>
                  </a:cxn>
                  <a:cxn ang="0">
                    <a:pos x="99" y="46"/>
                  </a:cxn>
                  <a:cxn ang="0">
                    <a:pos x="96" y="46"/>
                  </a:cxn>
                  <a:cxn ang="0">
                    <a:pos x="89" y="40"/>
                  </a:cxn>
                  <a:cxn ang="0">
                    <a:pos x="84" y="53"/>
                  </a:cxn>
                  <a:cxn ang="0">
                    <a:pos x="84" y="52"/>
                  </a:cxn>
                  <a:cxn ang="0">
                    <a:pos x="50" y="38"/>
                  </a:cxn>
                  <a:cxn ang="0">
                    <a:pos x="40" y="36"/>
                  </a:cxn>
                  <a:cxn ang="0">
                    <a:pos x="73" y="23"/>
                  </a:cxn>
                  <a:cxn ang="0">
                    <a:pos x="66" y="17"/>
                  </a:cxn>
                  <a:cxn ang="0">
                    <a:pos x="66" y="14"/>
                  </a:cxn>
                  <a:cxn ang="0">
                    <a:pos x="72" y="9"/>
                  </a:cxn>
                  <a:cxn ang="0">
                    <a:pos x="75" y="9"/>
                  </a:cxn>
                  <a:cxn ang="0">
                    <a:pos x="104" y="38"/>
                  </a:cxn>
                  <a:cxn ang="0">
                    <a:pos x="104" y="41"/>
                  </a:cxn>
                  <a:cxn ang="0">
                    <a:pos x="104" y="41"/>
                  </a:cxn>
                  <a:cxn ang="0">
                    <a:pos x="104" y="41"/>
                  </a:cxn>
                </a:cxnLst>
                <a:rect l="0" t="0" r="r" b="b"/>
                <a:pathLst>
                  <a:path w="112" h="112">
                    <a:moveTo>
                      <a:pt x="80" y="3"/>
                    </a:moveTo>
                    <a:cubicBezTo>
                      <a:pt x="78" y="1"/>
                      <a:pt x="76" y="0"/>
                      <a:pt x="73" y="0"/>
                    </a:cubicBezTo>
                    <a:cubicBezTo>
                      <a:pt x="71" y="0"/>
                      <a:pt x="68" y="1"/>
                      <a:pt x="66" y="3"/>
                    </a:cubicBezTo>
                    <a:cubicBezTo>
                      <a:pt x="61" y="9"/>
                      <a:pt x="61" y="9"/>
                      <a:pt x="61" y="9"/>
                    </a:cubicBezTo>
                    <a:cubicBezTo>
                      <a:pt x="59" y="10"/>
                      <a:pt x="58" y="13"/>
                      <a:pt x="58" y="15"/>
                    </a:cubicBezTo>
                    <a:cubicBezTo>
                      <a:pt x="58" y="17"/>
                      <a:pt x="59" y="19"/>
                      <a:pt x="60" y="20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4" y="43"/>
                      <a:pt x="2" y="46"/>
                      <a:pt x="1" y="50"/>
                    </a:cubicBezTo>
                    <a:cubicBezTo>
                      <a:pt x="0" y="53"/>
                      <a:pt x="1" y="57"/>
                      <a:pt x="4" y="60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10"/>
                      <a:pt x="58" y="112"/>
                      <a:pt x="61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2" y="112"/>
                      <a:pt x="63" y="112"/>
                      <a:pt x="63" y="111"/>
                    </a:cubicBezTo>
                    <a:cubicBezTo>
                      <a:pt x="67" y="111"/>
                      <a:pt x="70" y="108"/>
                      <a:pt x="72" y="104"/>
                    </a:cubicBezTo>
                    <a:cubicBezTo>
                      <a:pt x="92" y="53"/>
                      <a:pt x="92" y="53"/>
                      <a:pt x="92" y="53"/>
                    </a:cubicBezTo>
                    <a:cubicBezTo>
                      <a:pt x="94" y="54"/>
                      <a:pt x="95" y="55"/>
                      <a:pt x="97" y="55"/>
                    </a:cubicBezTo>
                    <a:cubicBezTo>
                      <a:pt x="100" y="55"/>
                      <a:pt x="102" y="54"/>
                      <a:pt x="104" y="52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1" y="45"/>
                      <a:pt x="112" y="42"/>
                      <a:pt x="112" y="40"/>
                    </a:cubicBezTo>
                    <a:cubicBezTo>
                      <a:pt x="112" y="37"/>
                      <a:pt x="111" y="35"/>
                      <a:pt x="110" y="33"/>
                    </a:cubicBezTo>
                    <a:lnTo>
                      <a:pt x="80" y="3"/>
                    </a:lnTo>
                    <a:close/>
                    <a:moveTo>
                      <a:pt x="65" y="102"/>
                    </a:moveTo>
                    <a:cubicBezTo>
                      <a:pt x="64" y="103"/>
                      <a:pt x="63" y="104"/>
                      <a:pt x="62" y="104"/>
                    </a:cubicBezTo>
                    <a:cubicBezTo>
                      <a:pt x="61" y="104"/>
                      <a:pt x="61" y="104"/>
                      <a:pt x="61" y="104"/>
                    </a:cubicBezTo>
                    <a:cubicBezTo>
                      <a:pt x="60" y="104"/>
                      <a:pt x="59" y="104"/>
                      <a:pt x="58" y="103"/>
                    </a:cubicBezTo>
                    <a:cubicBezTo>
                      <a:pt x="9" y="55"/>
                      <a:pt x="9" y="55"/>
                      <a:pt x="9" y="55"/>
                    </a:cubicBezTo>
                    <a:cubicBezTo>
                      <a:pt x="9" y="54"/>
                      <a:pt x="8" y="52"/>
                      <a:pt x="8" y="51"/>
                    </a:cubicBezTo>
                    <a:cubicBezTo>
                      <a:pt x="9" y="50"/>
                      <a:pt x="9" y="49"/>
                      <a:pt x="11" y="48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51" y="44"/>
                      <a:pt x="67" y="39"/>
                      <a:pt x="83" y="56"/>
                    </a:cubicBezTo>
                    <a:lnTo>
                      <a:pt x="65" y="102"/>
                    </a:lnTo>
                    <a:close/>
                    <a:moveTo>
                      <a:pt x="104" y="41"/>
                    </a:moveTo>
                    <a:cubicBezTo>
                      <a:pt x="99" y="46"/>
                      <a:pt x="99" y="46"/>
                      <a:pt x="99" y="46"/>
                    </a:cubicBezTo>
                    <a:cubicBezTo>
                      <a:pt x="98" y="47"/>
                      <a:pt x="97" y="47"/>
                      <a:pt x="96" y="46"/>
                    </a:cubicBezTo>
                    <a:cubicBezTo>
                      <a:pt x="89" y="40"/>
                      <a:pt x="89" y="40"/>
                      <a:pt x="89" y="40"/>
                    </a:cubicBezTo>
                    <a:cubicBezTo>
                      <a:pt x="84" y="53"/>
                      <a:pt x="84" y="53"/>
                      <a:pt x="84" y="53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73" y="41"/>
                      <a:pt x="61" y="39"/>
                      <a:pt x="50" y="38"/>
                    </a:cubicBezTo>
                    <a:cubicBezTo>
                      <a:pt x="47" y="38"/>
                      <a:pt x="44" y="37"/>
                      <a:pt x="40" y="36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6"/>
                      <a:pt x="66" y="15"/>
                      <a:pt x="66" y="14"/>
                    </a:cubicBezTo>
                    <a:cubicBezTo>
                      <a:pt x="72" y="9"/>
                      <a:pt x="72" y="9"/>
                      <a:pt x="72" y="9"/>
                    </a:cubicBezTo>
                    <a:cubicBezTo>
                      <a:pt x="73" y="8"/>
                      <a:pt x="74" y="8"/>
                      <a:pt x="75" y="9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05" y="39"/>
                      <a:pt x="105" y="40"/>
                      <a:pt x="104" y="41"/>
                    </a:cubicBezTo>
                    <a:close/>
                    <a:moveTo>
                      <a:pt x="104" y="41"/>
                    </a:moveTo>
                    <a:cubicBezTo>
                      <a:pt x="104" y="41"/>
                      <a:pt x="104" y="41"/>
                      <a:pt x="104" y="4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6" name="Freeform: Shape 159"/>
              <p:cNvSpPr>
                <a:spLocks/>
              </p:cNvSpPr>
              <p:nvPr/>
            </p:nvSpPr>
            <p:spPr bwMode="auto">
              <a:xfrm>
                <a:off x="8939213" y="2084388"/>
                <a:ext cx="55563" cy="57150"/>
              </a:xfrm>
              <a:custGeom>
                <a:avLst/>
                <a:gdLst/>
                <a:ahLst/>
                <a:cxnLst>
                  <a:cxn ang="0">
                    <a:pos x="10" y="19"/>
                  </a:cxn>
                  <a:cxn ang="0">
                    <a:pos x="19" y="10"/>
                  </a:cxn>
                  <a:cxn ang="0">
                    <a:pos x="10" y="0"/>
                  </a:cxn>
                  <a:cxn ang="0">
                    <a:pos x="0" y="10"/>
                  </a:cxn>
                  <a:cxn ang="0">
                    <a:pos x="10" y="19"/>
                  </a:cxn>
                  <a:cxn ang="0">
                    <a:pos x="10" y="4"/>
                  </a:cxn>
                  <a:cxn ang="0">
                    <a:pos x="16" y="10"/>
                  </a:cxn>
                  <a:cxn ang="0">
                    <a:pos x="10" y="16"/>
                  </a:cxn>
                  <a:cxn ang="0">
                    <a:pos x="4" y="10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9" h="19">
                    <a:moveTo>
                      <a:pt x="10" y="19"/>
                    </a:moveTo>
                    <a:cubicBezTo>
                      <a:pt x="15" y="19"/>
                      <a:pt x="19" y="15"/>
                      <a:pt x="19" y="10"/>
                    </a:cubicBezTo>
                    <a:cubicBezTo>
                      <a:pt x="19" y="5"/>
                      <a:pt x="15" y="0"/>
                      <a:pt x="10" y="0"/>
                    </a:cubicBezTo>
                    <a:cubicBezTo>
                      <a:pt x="5" y="0"/>
                      <a:pt x="0" y="5"/>
                      <a:pt x="0" y="10"/>
                    </a:cubicBezTo>
                    <a:cubicBezTo>
                      <a:pt x="0" y="15"/>
                      <a:pt x="5" y="19"/>
                      <a:pt x="10" y="19"/>
                    </a:cubicBezTo>
                    <a:close/>
                    <a:moveTo>
                      <a:pt x="10" y="4"/>
                    </a:moveTo>
                    <a:cubicBezTo>
                      <a:pt x="13" y="4"/>
                      <a:pt x="16" y="7"/>
                      <a:pt x="16" y="10"/>
                    </a:cubicBezTo>
                    <a:cubicBezTo>
                      <a:pt x="16" y="13"/>
                      <a:pt x="13" y="16"/>
                      <a:pt x="10" y="16"/>
                    </a:cubicBezTo>
                    <a:cubicBezTo>
                      <a:pt x="7" y="16"/>
                      <a:pt x="4" y="13"/>
                      <a:pt x="4" y="10"/>
                    </a:cubicBezTo>
                    <a:cubicBezTo>
                      <a:pt x="4" y="7"/>
                      <a:pt x="7" y="4"/>
                      <a:pt x="10" y="4"/>
                    </a:cubicBezTo>
                    <a:close/>
                    <a:moveTo>
                      <a:pt x="10" y="4"/>
                    </a:moveTo>
                    <a:cubicBezTo>
                      <a:pt x="10" y="4"/>
                      <a:pt x="10" y="4"/>
                      <a:pt x="10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7" name="Freeform: Shape 160"/>
              <p:cNvSpPr>
                <a:spLocks/>
              </p:cNvSpPr>
              <p:nvPr/>
            </p:nvSpPr>
            <p:spPr bwMode="auto">
              <a:xfrm>
                <a:off x="9085263" y="1906588"/>
                <a:ext cx="55563" cy="5556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0" y="9"/>
                  </a:cxn>
                  <a:cxn ang="0">
                    <a:pos x="10" y="19"/>
                  </a:cxn>
                  <a:cxn ang="0">
                    <a:pos x="19" y="9"/>
                  </a:cxn>
                  <a:cxn ang="0">
                    <a:pos x="10" y="0"/>
                  </a:cxn>
                  <a:cxn ang="0">
                    <a:pos x="10" y="15"/>
                  </a:cxn>
                  <a:cxn ang="0">
                    <a:pos x="4" y="9"/>
                  </a:cxn>
                  <a:cxn ang="0">
                    <a:pos x="10" y="4"/>
                  </a:cxn>
                  <a:cxn ang="0">
                    <a:pos x="16" y="9"/>
                  </a:cxn>
                  <a:cxn ang="0">
                    <a:pos x="10" y="15"/>
                  </a:cxn>
                  <a:cxn ang="0">
                    <a:pos x="10" y="15"/>
                  </a:cxn>
                  <a:cxn ang="0">
                    <a:pos x="10" y="15"/>
                  </a:cxn>
                </a:cxnLst>
                <a:rect l="0" t="0" r="r" b="b"/>
                <a:pathLst>
                  <a:path w="19" h="19">
                    <a:moveTo>
                      <a:pt x="10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5"/>
                      <a:pt x="4" y="19"/>
                      <a:pt x="10" y="19"/>
                    </a:cubicBezTo>
                    <a:cubicBezTo>
                      <a:pt x="15" y="19"/>
                      <a:pt x="19" y="15"/>
                      <a:pt x="19" y="9"/>
                    </a:cubicBezTo>
                    <a:cubicBezTo>
                      <a:pt x="19" y="4"/>
                      <a:pt x="15" y="0"/>
                      <a:pt x="10" y="0"/>
                    </a:cubicBezTo>
                    <a:close/>
                    <a:moveTo>
                      <a:pt x="10" y="15"/>
                    </a:moveTo>
                    <a:cubicBezTo>
                      <a:pt x="7" y="15"/>
                      <a:pt x="4" y="13"/>
                      <a:pt x="4" y="9"/>
                    </a:cubicBezTo>
                    <a:cubicBezTo>
                      <a:pt x="4" y="6"/>
                      <a:pt x="7" y="4"/>
                      <a:pt x="10" y="4"/>
                    </a:cubicBezTo>
                    <a:cubicBezTo>
                      <a:pt x="13" y="4"/>
                      <a:pt x="16" y="6"/>
                      <a:pt x="16" y="9"/>
                    </a:cubicBezTo>
                    <a:cubicBezTo>
                      <a:pt x="16" y="13"/>
                      <a:pt x="13" y="15"/>
                      <a:pt x="10" y="15"/>
                    </a:cubicBezTo>
                    <a:close/>
                    <a:moveTo>
                      <a:pt x="10" y="15"/>
                    </a:moveTo>
                    <a:cubicBezTo>
                      <a:pt x="10" y="15"/>
                      <a:pt x="10" y="15"/>
                      <a:pt x="10" y="15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8" name="Freeform: Shape 161"/>
              <p:cNvSpPr>
                <a:spLocks/>
              </p:cNvSpPr>
              <p:nvPr/>
            </p:nvSpPr>
            <p:spPr bwMode="auto">
              <a:xfrm>
                <a:off x="8872538" y="2073276"/>
                <a:ext cx="46038" cy="476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8" y="16"/>
                  </a:cxn>
                  <a:cxn ang="0">
                    <a:pos x="16" y="8"/>
                  </a:cxn>
                  <a:cxn ang="0">
                    <a:pos x="8" y="0"/>
                  </a:cxn>
                  <a:cxn ang="0">
                    <a:pos x="0" y="8"/>
                  </a:cxn>
                  <a:cxn ang="0">
                    <a:pos x="8" y="4"/>
                  </a:cxn>
                  <a:cxn ang="0">
                    <a:pos x="12" y="8"/>
                  </a:cxn>
                  <a:cxn ang="0">
                    <a:pos x="8" y="12"/>
                  </a:cxn>
                  <a:cxn ang="0">
                    <a:pos x="4" y="8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16" h="16">
                    <a:moveTo>
                      <a:pt x="0" y="8"/>
                    </a:moveTo>
                    <a:cubicBezTo>
                      <a:pt x="0" y="12"/>
                      <a:pt x="4" y="16"/>
                      <a:pt x="8" y="16"/>
                    </a:cubicBezTo>
                    <a:cubicBezTo>
                      <a:pt x="12" y="16"/>
                      <a:pt x="16" y="12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lose/>
                    <a:moveTo>
                      <a:pt x="8" y="4"/>
                    </a:moveTo>
                    <a:cubicBezTo>
                      <a:pt x="10" y="4"/>
                      <a:pt x="12" y="6"/>
                      <a:pt x="12" y="8"/>
                    </a:cubicBezTo>
                    <a:cubicBezTo>
                      <a:pt x="12" y="10"/>
                      <a:pt x="10" y="12"/>
                      <a:pt x="8" y="12"/>
                    </a:cubicBezTo>
                    <a:cubicBezTo>
                      <a:pt x="6" y="12"/>
                      <a:pt x="4" y="10"/>
                      <a:pt x="4" y="8"/>
                    </a:cubicBezTo>
                    <a:cubicBezTo>
                      <a:pt x="4" y="6"/>
                      <a:pt x="6" y="4"/>
                      <a:pt x="8" y="4"/>
                    </a:cubicBezTo>
                    <a:close/>
                    <a:moveTo>
                      <a:pt x="8" y="4"/>
                    </a:moveTo>
                    <a:cubicBezTo>
                      <a:pt x="8" y="4"/>
                      <a:pt x="8" y="4"/>
                      <a:pt x="8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9" name="Freeform: Shape 162"/>
              <p:cNvSpPr>
                <a:spLocks/>
              </p:cNvSpPr>
              <p:nvPr/>
            </p:nvSpPr>
            <p:spPr bwMode="auto">
              <a:xfrm>
                <a:off x="8918575" y="2152651"/>
                <a:ext cx="20638" cy="23813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3" y="8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cubicBezTo>
                      <a:pt x="7" y="6"/>
                      <a:pt x="6" y="8"/>
                      <a:pt x="3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6" y="0"/>
                      <a:pt x="7" y="2"/>
                      <a:pt x="7" y="4"/>
                    </a:cubicBezTo>
                    <a:close/>
                    <a:moveTo>
                      <a:pt x="7" y="4"/>
                    </a:moveTo>
                    <a:cubicBezTo>
                      <a:pt x="7" y="4"/>
                      <a:pt x="7" y="4"/>
                      <a:pt x="7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20" name="Freeform: Shape 163"/>
              <p:cNvSpPr>
                <a:spLocks/>
              </p:cNvSpPr>
              <p:nvPr/>
            </p:nvSpPr>
            <p:spPr bwMode="auto">
              <a:xfrm>
                <a:off x="9096375" y="1985963"/>
                <a:ext cx="23813" cy="2063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4" y="7"/>
                  </a:cxn>
                  <a:cxn ang="0">
                    <a:pos x="0" y="4"/>
                  </a:cxn>
                  <a:cxn ang="0">
                    <a:pos x="4" y="0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8" h="7">
                    <a:moveTo>
                      <a:pt x="8" y="4"/>
                    </a:moveTo>
                    <a:cubicBezTo>
                      <a:pt x="8" y="6"/>
                      <a:pt x="6" y="7"/>
                      <a:pt x="4" y="7"/>
                    </a:cubicBezTo>
                    <a:cubicBezTo>
                      <a:pt x="2" y="7"/>
                      <a:pt x="0" y="6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8" y="4"/>
                    </a:cubicBezTo>
                    <a:close/>
                    <a:moveTo>
                      <a:pt x="8" y="4"/>
                    </a:moveTo>
                    <a:cubicBezTo>
                      <a:pt x="8" y="4"/>
                      <a:pt x="8" y="4"/>
                      <a:pt x="8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</p:grpSp>
      <p:grpSp>
        <p:nvGrpSpPr>
          <p:cNvPr id="51" name="Group 166"/>
          <p:cNvGrpSpPr/>
          <p:nvPr/>
        </p:nvGrpSpPr>
        <p:grpSpPr>
          <a:xfrm>
            <a:off x="2108535" y="1976910"/>
            <a:ext cx="2457693" cy="2452452"/>
            <a:chOff x="3087031" y="1466082"/>
            <a:chExt cx="1686514" cy="1686494"/>
          </a:xfrm>
        </p:grpSpPr>
        <p:sp>
          <p:nvSpPr>
            <p:cNvPr id="52" name="Freeform: Shape 4"/>
            <p:cNvSpPr/>
            <p:nvPr/>
          </p:nvSpPr>
          <p:spPr>
            <a:xfrm>
              <a:off x="3166182" y="1563148"/>
              <a:ext cx="1492361" cy="1492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53" name="Group 101"/>
            <p:cNvGrpSpPr/>
            <p:nvPr/>
          </p:nvGrpSpPr>
          <p:grpSpPr>
            <a:xfrm>
              <a:off x="3087031" y="1466082"/>
              <a:ext cx="1686514" cy="1686494"/>
              <a:chOff x="3087031" y="1466082"/>
              <a:chExt cx="1686514" cy="1686494"/>
            </a:xfrm>
          </p:grpSpPr>
          <p:sp>
            <p:nvSpPr>
              <p:cNvPr id="86" name="Freeform: Shape 42"/>
              <p:cNvSpPr/>
              <p:nvPr/>
            </p:nvSpPr>
            <p:spPr>
              <a:xfrm>
                <a:off x="3457539" y="1565325"/>
                <a:ext cx="382651" cy="5348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571" h="21600" extrusionOk="0">
                    <a:moveTo>
                      <a:pt x="16465" y="21600"/>
                    </a:moveTo>
                    <a:cubicBezTo>
                      <a:pt x="16465" y="21600"/>
                      <a:pt x="19586" y="13154"/>
                      <a:pt x="15342" y="7191"/>
                    </a:cubicBezTo>
                    <a:cubicBezTo>
                      <a:pt x="11102" y="1226"/>
                      <a:pt x="1106" y="0"/>
                      <a:pt x="1106" y="0"/>
                    </a:cubicBezTo>
                    <a:cubicBezTo>
                      <a:pt x="1106" y="0"/>
                      <a:pt x="-2014" y="8445"/>
                      <a:pt x="2226" y="14408"/>
                    </a:cubicBezTo>
                    <a:cubicBezTo>
                      <a:pt x="6468" y="20372"/>
                      <a:pt x="16465" y="21600"/>
                      <a:pt x="16465" y="21600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7" name="Freeform: Shape 43"/>
              <p:cNvSpPr/>
              <p:nvPr/>
            </p:nvSpPr>
            <p:spPr>
              <a:xfrm>
                <a:off x="3894210" y="1466082"/>
                <a:ext cx="342819" cy="614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12" h="21600" extrusionOk="0">
                    <a:moveTo>
                      <a:pt x="17828" y="12127"/>
                    </a:moveTo>
                    <a:cubicBezTo>
                      <a:pt x="19907" y="6163"/>
                      <a:pt x="12869" y="0"/>
                      <a:pt x="12869" y="0"/>
                    </a:cubicBezTo>
                    <a:cubicBezTo>
                      <a:pt x="12869" y="0"/>
                      <a:pt x="2462" y="3505"/>
                      <a:pt x="384" y="9470"/>
                    </a:cubicBezTo>
                    <a:cubicBezTo>
                      <a:pt x="-1693" y="15435"/>
                      <a:pt x="5342" y="21600"/>
                      <a:pt x="5342" y="21600"/>
                    </a:cubicBezTo>
                    <a:cubicBezTo>
                      <a:pt x="5342" y="21600"/>
                      <a:pt x="15751" y="18093"/>
                      <a:pt x="17828" y="12127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8" name="Freeform: Shape 44"/>
              <p:cNvSpPr/>
              <p:nvPr/>
            </p:nvSpPr>
            <p:spPr>
              <a:xfrm>
                <a:off x="4139010" y="1836590"/>
                <a:ext cx="534797" cy="382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571" extrusionOk="0">
                    <a:moveTo>
                      <a:pt x="14410" y="15343"/>
                    </a:moveTo>
                    <a:cubicBezTo>
                      <a:pt x="20374" y="11104"/>
                      <a:pt x="21600" y="1107"/>
                      <a:pt x="21600" y="1107"/>
                    </a:cubicBezTo>
                    <a:cubicBezTo>
                      <a:pt x="21600" y="1107"/>
                      <a:pt x="13157" y="-2014"/>
                      <a:pt x="7193" y="2226"/>
                    </a:cubicBezTo>
                    <a:cubicBezTo>
                      <a:pt x="1229" y="6468"/>
                      <a:pt x="0" y="16465"/>
                      <a:pt x="0" y="16465"/>
                    </a:cubicBezTo>
                    <a:cubicBezTo>
                      <a:pt x="0" y="16465"/>
                      <a:pt x="8446" y="19586"/>
                      <a:pt x="14410" y="1534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9" name="Freeform: Shape 45"/>
              <p:cNvSpPr/>
              <p:nvPr/>
            </p:nvSpPr>
            <p:spPr>
              <a:xfrm>
                <a:off x="4158859" y="2279878"/>
                <a:ext cx="614686" cy="3427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208" extrusionOk="0">
                    <a:moveTo>
                      <a:pt x="0" y="5341"/>
                    </a:moveTo>
                    <a:cubicBezTo>
                      <a:pt x="0" y="5341"/>
                      <a:pt x="3507" y="15748"/>
                      <a:pt x="9473" y="17823"/>
                    </a:cubicBezTo>
                    <a:cubicBezTo>
                      <a:pt x="15437" y="19904"/>
                      <a:pt x="21600" y="12869"/>
                      <a:pt x="21600" y="12869"/>
                    </a:cubicBezTo>
                    <a:cubicBezTo>
                      <a:pt x="21600" y="12869"/>
                      <a:pt x="18093" y="2460"/>
                      <a:pt x="12130" y="384"/>
                    </a:cubicBezTo>
                    <a:cubicBezTo>
                      <a:pt x="6166" y="-1696"/>
                      <a:pt x="0" y="5341"/>
                      <a:pt x="0" y="5341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0" name="Freeform: Shape 46"/>
              <p:cNvSpPr/>
              <p:nvPr/>
            </p:nvSpPr>
            <p:spPr>
              <a:xfrm>
                <a:off x="4019918" y="2524678"/>
                <a:ext cx="382364" cy="5347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088" h="21600" extrusionOk="0">
                    <a:moveTo>
                      <a:pt x="13856" y="5118"/>
                    </a:moveTo>
                    <a:cubicBezTo>
                      <a:pt x="8952" y="934"/>
                      <a:pt x="1139" y="0"/>
                      <a:pt x="1139" y="0"/>
                    </a:cubicBezTo>
                    <a:cubicBezTo>
                      <a:pt x="1139" y="0"/>
                      <a:pt x="-2075" y="8445"/>
                      <a:pt x="2295" y="14410"/>
                    </a:cubicBezTo>
                    <a:cubicBezTo>
                      <a:pt x="6663" y="20374"/>
                      <a:pt x="16962" y="21600"/>
                      <a:pt x="16962" y="21600"/>
                    </a:cubicBezTo>
                    <a:cubicBezTo>
                      <a:pt x="16962" y="21600"/>
                      <a:pt x="19525" y="14823"/>
                      <a:pt x="16919" y="9122"/>
                    </a:cubicBezTo>
                    <a:cubicBezTo>
                      <a:pt x="16616" y="8462"/>
                      <a:pt x="16261" y="7812"/>
                      <a:pt x="15808" y="7192"/>
                    </a:cubicBezTo>
                    <a:cubicBezTo>
                      <a:pt x="15244" y="6424"/>
                      <a:pt x="14580" y="5737"/>
                      <a:pt x="13856" y="5118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1" name="Freeform: Shape 47"/>
              <p:cNvSpPr/>
              <p:nvPr/>
            </p:nvSpPr>
            <p:spPr>
              <a:xfrm>
                <a:off x="3616329" y="2537910"/>
                <a:ext cx="342765" cy="6146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09" h="21600" extrusionOk="0">
                    <a:moveTo>
                      <a:pt x="385" y="9473"/>
                    </a:moveTo>
                    <a:cubicBezTo>
                      <a:pt x="-1696" y="15435"/>
                      <a:pt x="5342" y="21600"/>
                      <a:pt x="5342" y="21600"/>
                    </a:cubicBezTo>
                    <a:cubicBezTo>
                      <a:pt x="5342" y="21600"/>
                      <a:pt x="15751" y="18094"/>
                      <a:pt x="17825" y="12131"/>
                    </a:cubicBezTo>
                    <a:cubicBezTo>
                      <a:pt x="19904" y="6164"/>
                      <a:pt x="12867" y="0"/>
                      <a:pt x="12867" y="0"/>
                    </a:cubicBezTo>
                    <a:cubicBezTo>
                      <a:pt x="12867" y="0"/>
                      <a:pt x="2460" y="3508"/>
                      <a:pt x="385" y="947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2" name="Freeform: Shape 48"/>
              <p:cNvSpPr/>
              <p:nvPr/>
            </p:nvSpPr>
            <p:spPr>
              <a:xfrm>
                <a:off x="3186274" y="2398969"/>
                <a:ext cx="534809" cy="3826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569" extrusionOk="0">
                    <a:moveTo>
                      <a:pt x="7192" y="2229"/>
                    </a:moveTo>
                    <a:cubicBezTo>
                      <a:pt x="1226" y="6466"/>
                      <a:pt x="0" y="16462"/>
                      <a:pt x="0" y="16462"/>
                    </a:cubicBezTo>
                    <a:cubicBezTo>
                      <a:pt x="0" y="16462"/>
                      <a:pt x="8443" y="19585"/>
                      <a:pt x="14407" y="15344"/>
                    </a:cubicBezTo>
                    <a:cubicBezTo>
                      <a:pt x="20373" y="11102"/>
                      <a:pt x="21600" y="1106"/>
                      <a:pt x="21600" y="1106"/>
                    </a:cubicBezTo>
                    <a:cubicBezTo>
                      <a:pt x="21600" y="1106"/>
                      <a:pt x="13154" y="-2015"/>
                      <a:pt x="7192" y="222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3" name="Freeform: Shape 49"/>
              <p:cNvSpPr/>
              <p:nvPr/>
            </p:nvSpPr>
            <p:spPr>
              <a:xfrm>
                <a:off x="3087031" y="2001996"/>
                <a:ext cx="614665" cy="3427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211" extrusionOk="0">
                    <a:moveTo>
                      <a:pt x="9470" y="17827"/>
                    </a:moveTo>
                    <a:cubicBezTo>
                      <a:pt x="15435" y="19905"/>
                      <a:pt x="21600" y="12870"/>
                      <a:pt x="21600" y="12870"/>
                    </a:cubicBezTo>
                    <a:cubicBezTo>
                      <a:pt x="21600" y="12870"/>
                      <a:pt x="18093" y="2461"/>
                      <a:pt x="12128" y="385"/>
                    </a:cubicBezTo>
                    <a:cubicBezTo>
                      <a:pt x="6164" y="-1695"/>
                      <a:pt x="0" y="5342"/>
                      <a:pt x="0" y="5342"/>
                    </a:cubicBezTo>
                    <a:cubicBezTo>
                      <a:pt x="0" y="5342"/>
                      <a:pt x="3506" y="15749"/>
                      <a:pt x="9470" y="17827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4" name="Freeform: Shape 50"/>
              <p:cNvSpPr/>
              <p:nvPr/>
            </p:nvSpPr>
            <p:spPr>
              <a:xfrm>
                <a:off x="3808199" y="2114472"/>
                <a:ext cx="98922" cy="1382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570" h="21600" extrusionOk="0">
                    <a:moveTo>
                      <a:pt x="2229" y="14409"/>
                    </a:moveTo>
                    <a:cubicBezTo>
                      <a:pt x="6464" y="20374"/>
                      <a:pt x="16465" y="21600"/>
                      <a:pt x="16465" y="21600"/>
                    </a:cubicBezTo>
                    <a:cubicBezTo>
                      <a:pt x="16465" y="21600"/>
                      <a:pt x="19585" y="13156"/>
                      <a:pt x="15342" y="7192"/>
                    </a:cubicBezTo>
                    <a:cubicBezTo>
                      <a:pt x="11107" y="1234"/>
                      <a:pt x="1105" y="0"/>
                      <a:pt x="1105" y="0"/>
                    </a:cubicBezTo>
                    <a:cubicBezTo>
                      <a:pt x="1105" y="0"/>
                      <a:pt x="-2015" y="8448"/>
                      <a:pt x="2229" y="1440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5" name="Freeform: Shape 51"/>
              <p:cNvSpPr/>
              <p:nvPr/>
            </p:nvSpPr>
            <p:spPr>
              <a:xfrm>
                <a:off x="3920675" y="2094623"/>
                <a:ext cx="88572" cy="1588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15" h="21600" extrusionOk="0">
                    <a:moveTo>
                      <a:pt x="17834" y="12126"/>
                    </a:moveTo>
                    <a:cubicBezTo>
                      <a:pt x="19904" y="6165"/>
                      <a:pt x="12875" y="0"/>
                      <a:pt x="12875" y="0"/>
                    </a:cubicBezTo>
                    <a:cubicBezTo>
                      <a:pt x="12875" y="0"/>
                      <a:pt x="2469" y="3506"/>
                      <a:pt x="384" y="9471"/>
                    </a:cubicBezTo>
                    <a:cubicBezTo>
                      <a:pt x="-1696" y="15437"/>
                      <a:pt x="5348" y="21600"/>
                      <a:pt x="5348" y="21600"/>
                    </a:cubicBezTo>
                    <a:cubicBezTo>
                      <a:pt x="5348" y="21600"/>
                      <a:pt x="15752" y="18094"/>
                      <a:pt x="17834" y="12126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6" name="Freeform: Shape 52"/>
              <p:cNvSpPr/>
              <p:nvPr/>
            </p:nvSpPr>
            <p:spPr>
              <a:xfrm>
                <a:off x="3986837" y="2187250"/>
                <a:ext cx="138188" cy="988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570" extrusionOk="0">
                    <a:moveTo>
                      <a:pt x="14408" y="15343"/>
                    </a:moveTo>
                    <a:cubicBezTo>
                      <a:pt x="20375" y="11102"/>
                      <a:pt x="21600" y="1109"/>
                      <a:pt x="21600" y="1109"/>
                    </a:cubicBezTo>
                    <a:cubicBezTo>
                      <a:pt x="21600" y="1109"/>
                      <a:pt x="13160" y="-2016"/>
                      <a:pt x="7191" y="2225"/>
                    </a:cubicBezTo>
                    <a:cubicBezTo>
                      <a:pt x="1233" y="6468"/>
                      <a:pt x="0" y="16463"/>
                      <a:pt x="0" y="16463"/>
                    </a:cubicBezTo>
                    <a:cubicBezTo>
                      <a:pt x="0" y="16463"/>
                      <a:pt x="8448" y="19584"/>
                      <a:pt x="14408" y="1534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7" name="Freeform: Shape 53"/>
              <p:cNvSpPr/>
              <p:nvPr/>
            </p:nvSpPr>
            <p:spPr>
              <a:xfrm>
                <a:off x="3986837" y="2299726"/>
                <a:ext cx="158877" cy="885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213" extrusionOk="0">
                    <a:moveTo>
                      <a:pt x="9472" y="17828"/>
                    </a:moveTo>
                    <a:cubicBezTo>
                      <a:pt x="15435" y="19910"/>
                      <a:pt x="21600" y="12871"/>
                      <a:pt x="21600" y="12871"/>
                    </a:cubicBezTo>
                    <a:cubicBezTo>
                      <a:pt x="21600" y="12871"/>
                      <a:pt x="18089" y="2466"/>
                      <a:pt x="12128" y="382"/>
                    </a:cubicBezTo>
                    <a:cubicBezTo>
                      <a:pt x="6165" y="-1690"/>
                      <a:pt x="0" y="5343"/>
                      <a:pt x="0" y="5343"/>
                    </a:cubicBezTo>
                    <a:cubicBezTo>
                      <a:pt x="0" y="5343"/>
                      <a:pt x="3509" y="15756"/>
                      <a:pt x="9472" y="17828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8" name="Freeform: Shape 54"/>
              <p:cNvSpPr/>
              <p:nvPr/>
            </p:nvSpPr>
            <p:spPr>
              <a:xfrm>
                <a:off x="3953756" y="2365888"/>
                <a:ext cx="98858" cy="1382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572" h="21600" extrusionOk="0">
                    <a:moveTo>
                      <a:pt x="15352" y="7194"/>
                    </a:moveTo>
                    <a:cubicBezTo>
                      <a:pt x="11105" y="1226"/>
                      <a:pt x="1105" y="0"/>
                      <a:pt x="1105" y="0"/>
                    </a:cubicBezTo>
                    <a:cubicBezTo>
                      <a:pt x="1105" y="0"/>
                      <a:pt x="-2014" y="8444"/>
                      <a:pt x="2229" y="14408"/>
                    </a:cubicBezTo>
                    <a:cubicBezTo>
                      <a:pt x="6471" y="20371"/>
                      <a:pt x="16463" y="21600"/>
                      <a:pt x="16463" y="21600"/>
                    </a:cubicBezTo>
                    <a:cubicBezTo>
                      <a:pt x="16463" y="21600"/>
                      <a:pt x="19586" y="13156"/>
                      <a:pt x="15352" y="7194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99" name="Freeform: Shape 55"/>
              <p:cNvSpPr/>
              <p:nvPr/>
            </p:nvSpPr>
            <p:spPr>
              <a:xfrm>
                <a:off x="3847896" y="2372504"/>
                <a:ext cx="88586" cy="1588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213" h="21600" extrusionOk="0">
                    <a:moveTo>
                      <a:pt x="17829" y="12133"/>
                    </a:moveTo>
                    <a:cubicBezTo>
                      <a:pt x="19905" y="6167"/>
                      <a:pt x="12871" y="0"/>
                      <a:pt x="12871" y="0"/>
                    </a:cubicBezTo>
                    <a:cubicBezTo>
                      <a:pt x="12871" y="0"/>
                      <a:pt x="2461" y="3505"/>
                      <a:pt x="385" y="9472"/>
                    </a:cubicBezTo>
                    <a:cubicBezTo>
                      <a:pt x="-1695" y="15439"/>
                      <a:pt x="5337" y="21600"/>
                      <a:pt x="5337" y="21600"/>
                    </a:cubicBezTo>
                    <a:cubicBezTo>
                      <a:pt x="5337" y="21600"/>
                      <a:pt x="15750" y="18098"/>
                      <a:pt x="17829" y="1213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00" name="Freeform: Shape 56"/>
              <p:cNvSpPr/>
              <p:nvPr/>
            </p:nvSpPr>
            <p:spPr>
              <a:xfrm>
                <a:off x="3735420" y="2332807"/>
                <a:ext cx="138179" cy="988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568" extrusionOk="0">
                    <a:moveTo>
                      <a:pt x="14406" y="15344"/>
                    </a:moveTo>
                    <a:cubicBezTo>
                      <a:pt x="20373" y="11098"/>
                      <a:pt x="21600" y="1105"/>
                      <a:pt x="21600" y="1105"/>
                    </a:cubicBezTo>
                    <a:cubicBezTo>
                      <a:pt x="21600" y="1105"/>
                      <a:pt x="13153" y="-2015"/>
                      <a:pt x="7197" y="2230"/>
                    </a:cubicBezTo>
                    <a:cubicBezTo>
                      <a:pt x="1226" y="6465"/>
                      <a:pt x="0" y="16457"/>
                      <a:pt x="0" y="16457"/>
                    </a:cubicBezTo>
                    <a:cubicBezTo>
                      <a:pt x="0" y="16457"/>
                      <a:pt x="8439" y="19585"/>
                      <a:pt x="14406" y="15344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101" name="Freeform: Shape 57"/>
              <p:cNvSpPr/>
              <p:nvPr/>
            </p:nvSpPr>
            <p:spPr>
              <a:xfrm>
                <a:off x="3708955" y="2226948"/>
                <a:ext cx="158845" cy="88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211" extrusionOk="0">
                    <a:moveTo>
                      <a:pt x="21600" y="12869"/>
                    </a:moveTo>
                    <a:cubicBezTo>
                      <a:pt x="21600" y="12869"/>
                      <a:pt x="18095" y="2468"/>
                      <a:pt x="12130" y="384"/>
                    </a:cubicBezTo>
                    <a:cubicBezTo>
                      <a:pt x="6162" y="-1695"/>
                      <a:pt x="0" y="5346"/>
                      <a:pt x="0" y="5346"/>
                    </a:cubicBezTo>
                    <a:cubicBezTo>
                      <a:pt x="0" y="5346"/>
                      <a:pt x="3506" y="15752"/>
                      <a:pt x="9470" y="17828"/>
                    </a:cubicBezTo>
                    <a:cubicBezTo>
                      <a:pt x="15434" y="19905"/>
                      <a:pt x="21600" y="12869"/>
                      <a:pt x="21600" y="1286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sp>
          <p:nvSpPr>
            <p:cNvPr id="54" name="Freeform: Shape 105"/>
            <p:cNvSpPr>
              <a:spLocks/>
            </p:cNvSpPr>
            <p:nvPr/>
          </p:nvSpPr>
          <p:spPr bwMode="auto">
            <a:xfrm>
              <a:off x="3338678" y="2071166"/>
              <a:ext cx="129952" cy="189096"/>
            </a:xfrm>
            <a:custGeom>
              <a:avLst/>
              <a:gdLst/>
              <a:ahLst/>
              <a:cxnLst>
                <a:cxn ang="0">
                  <a:pos x="38" y="109"/>
                </a:cxn>
                <a:cxn ang="0">
                  <a:pos x="40" y="107"/>
                </a:cxn>
                <a:cxn ang="0">
                  <a:pos x="44" y="107"/>
                </a:cxn>
                <a:cxn ang="0">
                  <a:pos x="46" y="109"/>
                </a:cxn>
                <a:cxn ang="0">
                  <a:pos x="44" y="111"/>
                </a:cxn>
                <a:cxn ang="0">
                  <a:pos x="40" y="111"/>
                </a:cxn>
                <a:cxn ang="0">
                  <a:pos x="38" y="109"/>
                </a:cxn>
                <a:cxn ang="0">
                  <a:pos x="48" y="12"/>
                </a:cxn>
                <a:cxn ang="0">
                  <a:pos x="37" y="12"/>
                </a:cxn>
                <a:cxn ang="0">
                  <a:pos x="35" y="14"/>
                </a:cxn>
                <a:cxn ang="0">
                  <a:pos x="37" y="15"/>
                </a:cxn>
                <a:cxn ang="0">
                  <a:pos x="48" y="15"/>
                </a:cxn>
                <a:cxn ang="0">
                  <a:pos x="50" y="14"/>
                </a:cxn>
                <a:cxn ang="0">
                  <a:pos x="48" y="12"/>
                </a:cxn>
                <a:cxn ang="0">
                  <a:pos x="85" y="12"/>
                </a:cxn>
                <a:cxn ang="0">
                  <a:pos x="85" y="111"/>
                </a:cxn>
                <a:cxn ang="0">
                  <a:pos x="73" y="123"/>
                </a:cxn>
                <a:cxn ang="0">
                  <a:pos x="12" y="123"/>
                </a:cxn>
                <a:cxn ang="0">
                  <a:pos x="0" y="111"/>
                </a:cxn>
                <a:cxn ang="0">
                  <a:pos x="0" y="12"/>
                </a:cxn>
                <a:cxn ang="0">
                  <a:pos x="12" y="0"/>
                </a:cxn>
                <a:cxn ang="0">
                  <a:pos x="73" y="0"/>
                </a:cxn>
                <a:cxn ang="0">
                  <a:pos x="85" y="12"/>
                </a:cxn>
                <a:cxn ang="0">
                  <a:pos x="77" y="104"/>
                </a:cxn>
                <a:cxn ang="0">
                  <a:pos x="8" y="104"/>
                </a:cxn>
                <a:cxn ang="0">
                  <a:pos x="8" y="111"/>
                </a:cxn>
                <a:cxn ang="0">
                  <a:pos x="12" y="115"/>
                </a:cxn>
                <a:cxn ang="0">
                  <a:pos x="73" y="115"/>
                </a:cxn>
                <a:cxn ang="0">
                  <a:pos x="77" y="111"/>
                </a:cxn>
                <a:cxn ang="0">
                  <a:pos x="77" y="104"/>
                </a:cxn>
                <a:cxn ang="0">
                  <a:pos x="77" y="23"/>
                </a:cxn>
                <a:cxn ang="0">
                  <a:pos x="8" y="23"/>
                </a:cxn>
                <a:cxn ang="0">
                  <a:pos x="8" y="100"/>
                </a:cxn>
                <a:cxn ang="0">
                  <a:pos x="77" y="100"/>
                </a:cxn>
                <a:cxn ang="0">
                  <a:pos x="77" y="23"/>
                </a:cxn>
                <a:cxn ang="0">
                  <a:pos x="77" y="12"/>
                </a:cxn>
                <a:cxn ang="0">
                  <a:pos x="73" y="8"/>
                </a:cxn>
                <a:cxn ang="0">
                  <a:pos x="12" y="8"/>
                </a:cxn>
                <a:cxn ang="0">
                  <a:pos x="8" y="12"/>
                </a:cxn>
                <a:cxn ang="0">
                  <a:pos x="8" y="19"/>
                </a:cxn>
                <a:cxn ang="0">
                  <a:pos x="77" y="19"/>
                </a:cxn>
                <a:cxn ang="0">
                  <a:pos x="77" y="12"/>
                </a:cxn>
                <a:cxn ang="0">
                  <a:pos x="77" y="12"/>
                </a:cxn>
                <a:cxn ang="0">
                  <a:pos x="77" y="12"/>
                </a:cxn>
              </a:cxnLst>
              <a:rect l="0" t="0" r="r" b="b"/>
              <a:pathLst>
                <a:path w="85" h="123">
                  <a:moveTo>
                    <a:pt x="38" y="109"/>
                  </a:moveTo>
                  <a:cubicBezTo>
                    <a:pt x="38" y="108"/>
                    <a:pt x="39" y="107"/>
                    <a:pt x="40" y="107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5" y="107"/>
                    <a:pt x="46" y="108"/>
                    <a:pt x="46" y="109"/>
                  </a:cubicBezTo>
                  <a:cubicBezTo>
                    <a:pt x="46" y="110"/>
                    <a:pt x="45" y="111"/>
                    <a:pt x="44" y="111"/>
                  </a:cubicBezTo>
                  <a:cubicBezTo>
                    <a:pt x="40" y="111"/>
                    <a:pt x="40" y="111"/>
                    <a:pt x="40" y="111"/>
                  </a:cubicBezTo>
                  <a:cubicBezTo>
                    <a:pt x="39" y="111"/>
                    <a:pt x="38" y="110"/>
                    <a:pt x="38" y="109"/>
                  </a:cubicBezTo>
                  <a:close/>
                  <a:moveTo>
                    <a:pt x="48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5" y="12"/>
                    <a:pt x="35" y="14"/>
                  </a:cubicBezTo>
                  <a:cubicBezTo>
                    <a:pt x="35" y="15"/>
                    <a:pt x="36" y="15"/>
                    <a:pt x="37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9" y="15"/>
                    <a:pt x="50" y="15"/>
                    <a:pt x="50" y="14"/>
                  </a:cubicBezTo>
                  <a:cubicBezTo>
                    <a:pt x="50" y="12"/>
                    <a:pt x="49" y="12"/>
                    <a:pt x="48" y="12"/>
                  </a:cubicBezTo>
                  <a:close/>
                  <a:moveTo>
                    <a:pt x="85" y="12"/>
                  </a:moveTo>
                  <a:cubicBezTo>
                    <a:pt x="85" y="111"/>
                    <a:pt x="85" y="111"/>
                    <a:pt x="85" y="111"/>
                  </a:cubicBezTo>
                  <a:cubicBezTo>
                    <a:pt x="85" y="118"/>
                    <a:pt x="79" y="123"/>
                    <a:pt x="73" y="123"/>
                  </a:cubicBezTo>
                  <a:cubicBezTo>
                    <a:pt x="12" y="123"/>
                    <a:pt x="12" y="123"/>
                    <a:pt x="12" y="123"/>
                  </a:cubicBezTo>
                  <a:cubicBezTo>
                    <a:pt x="5" y="123"/>
                    <a:pt x="0" y="118"/>
                    <a:pt x="0" y="1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5" y="5"/>
                    <a:pt x="85" y="12"/>
                  </a:cubicBezTo>
                  <a:close/>
                  <a:moveTo>
                    <a:pt x="77" y="104"/>
                  </a:moveTo>
                  <a:cubicBezTo>
                    <a:pt x="8" y="104"/>
                    <a:pt x="8" y="104"/>
                    <a:pt x="8" y="104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3"/>
                    <a:pt x="10" y="115"/>
                    <a:pt x="12" y="115"/>
                  </a:cubicBezTo>
                  <a:cubicBezTo>
                    <a:pt x="73" y="115"/>
                    <a:pt x="73" y="115"/>
                    <a:pt x="73" y="115"/>
                  </a:cubicBezTo>
                  <a:cubicBezTo>
                    <a:pt x="75" y="115"/>
                    <a:pt x="77" y="113"/>
                    <a:pt x="77" y="111"/>
                  </a:cubicBezTo>
                  <a:lnTo>
                    <a:pt x="77" y="104"/>
                  </a:lnTo>
                  <a:close/>
                  <a:moveTo>
                    <a:pt x="77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8" y="100"/>
                    <a:pt x="8" y="100"/>
                    <a:pt x="8" y="100"/>
                  </a:cubicBezTo>
                  <a:cubicBezTo>
                    <a:pt x="77" y="100"/>
                    <a:pt x="77" y="100"/>
                    <a:pt x="77" y="100"/>
                  </a:cubicBezTo>
                  <a:lnTo>
                    <a:pt x="77" y="23"/>
                  </a:lnTo>
                  <a:close/>
                  <a:moveTo>
                    <a:pt x="77" y="12"/>
                  </a:moveTo>
                  <a:cubicBezTo>
                    <a:pt x="77" y="9"/>
                    <a:pt x="75" y="8"/>
                    <a:pt x="73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0" y="8"/>
                    <a:pt x="8" y="9"/>
                    <a:pt x="8" y="12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12"/>
                  </a:lnTo>
                  <a:close/>
                  <a:moveTo>
                    <a:pt x="77" y="12"/>
                  </a:moveTo>
                  <a:cubicBezTo>
                    <a:pt x="77" y="12"/>
                    <a:pt x="77" y="12"/>
                    <a:pt x="77" y="12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55" name="Group 106"/>
            <p:cNvGrpSpPr/>
            <p:nvPr/>
          </p:nvGrpSpPr>
          <p:grpSpPr>
            <a:xfrm>
              <a:off x="3601424" y="1742596"/>
              <a:ext cx="128289" cy="189105"/>
              <a:chOff x="4914900" y="1211263"/>
              <a:chExt cx="244475" cy="360363"/>
            </a:xfrm>
            <a:solidFill>
              <a:schemeClr val="bg1"/>
            </a:solidFill>
          </p:grpSpPr>
          <p:sp>
            <p:nvSpPr>
              <p:cNvPr id="77" name="Freeform: Shape 107"/>
              <p:cNvSpPr>
                <a:spLocks/>
              </p:cNvSpPr>
              <p:nvPr/>
            </p:nvSpPr>
            <p:spPr bwMode="auto">
              <a:xfrm>
                <a:off x="5013325" y="1314451"/>
                <a:ext cx="23813" cy="20638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4" y="7"/>
                  </a:cxn>
                  <a:cxn ang="0">
                    <a:pos x="0" y="3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</a:cxnLst>
                <a:rect l="0" t="0" r="r" b="b"/>
                <a:pathLst>
                  <a:path w="8" h="7">
                    <a:moveTo>
                      <a:pt x="8" y="3"/>
                    </a:moveTo>
                    <a:cubicBezTo>
                      <a:pt x="8" y="6"/>
                      <a:pt x="6" y="7"/>
                      <a:pt x="4" y="7"/>
                    </a:cubicBezTo>
                    <a:cubicBezTo>
                      <a:pt x="2" y="7"/>
                      <a:pt x="0" y="6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8" y="3"/>
                    </a:cubicBezTo>
                    <a:close/>
                    <a:moveTo>
                      <a:pt x="8" y="3"/>
                    </a:moveTo>
                    <a:cubicBezTo>
                      <a:pt x="8" y="3"/>
                      <a:pt x="8" y="3"/>
                      <a:pt x="8" y="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8" name="Freeform: Shape 108"/>
              <p:cNvSpPr>
                <a:spLocks/>
              </p:cNvSpPr>
              <p:nvPr/>
            </p:nvSpPr>
            <p:spPr bwMode="auto">
              <a:xfrm>
                <a:off x="5013325" y="1449388"/>
                <a:ext cx="23813" cy="2063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4" y="7"/>
                  </a:cxn>
                  <a:cxn ang="0">
                    <a:pos x="0" y="4"/>
                  </a:cxn>
                  <a:cxn ang="0">
                    <a:pos x="4" y="0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8" h="7">
                    <a:moveTo>
                      <a:pt x="8" y="4"/>
                    </a:moveTo>
                    <a:cubicBezTo>
                      <a:pt x="8" y="6"/>
                      <a:pt x="6" y="7"/>
                      <a:pt x="4" y="7"/>
                    </a:cubicBezTo>
                    <a:cubicBezTo>
                      <a:pt x="2" y="7"/>
                      <a:pt x="0" y="6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8" y="4"/>
                    </a:cubicBezTo>
                    <a:close/>
                    <a:moveTo>
                      <a:pt x="8" y="4"/>
                    </a:moveTo>
                    <a:cubicBezTo>
                      <a:pt x="8" y="4"/>
                      <a:pt x="8" y="4"/>
                      <a:pt x="8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9" name="Freeform: Shape 109"/>
              <p:cNvSpPr>
                <a:spLocks/>
              </p:cNvSpPr>
              <p:nvPr/>
            </p:nvSpPr>
            <p:spPr bwMode="auto">
              <a:xfrm>
                <a:off x="4946650" y="1381126"/>
                <a:ext cx="23813" cy="20638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4" y="7"/>
                  </a:cxn>
                  <a:cxn ang="0">
                    <a:pos x="0" y="3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</a:cxnLst>
                <a:rect l="0" t="0" r="r" b="b"/>
                <a:pathLst>
                  <a:path w="8" h="7">
                    <a:moveTo>
                      <a:pt x="8" y="3"/>
                    </a:moveTo>
                    <a:cubicBezTo>
                      <a:pt x="8" y="6"/>
                      <a:pt x="6" y="7"/>
                      <a:pt x="4" y="7"/>
                    </a:cubicBezTo>
                    <a:cubicBezTo>
                      <a:pt x="2" y="7"/>
                      <a:pt x="0" y="6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8" y="3"/>
                    </a:cubicBezTo>
                    <a:close/>
                    <a:moveTo>
                      <a:pt x="8" y="3"/>
                    </a:moveTo>
                    <a:cubicBezTo>
                      <a:pt x="8" y="3"/>
                      <a:pt x="8" y="3"/>
                      <a:pt x="8" y="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0" name="Freeform: Shape 110"/>
              <p:cNvSpPr>
                <a:spLocks/>
              </p:cNvSpPr>
              <p:nvPr/>
            </p:nvSpPr>
            <p:spPr bwMode="auto">
              <a:xfrm>
                <a:off x="5081588" y="1381126"/>
                <a:ext cx="22225" cy="20638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4" y="7"/>
                  </a:cxn>
                  <a:cxn ang="0">
                    <a:pos x="0" y="3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</a:cxnLst>
                <a:rect l="0" t="0" r="r" b="b"/>
                <a:pathLst>
                  <a:path w="8" h="7">
                    <a:moveTo>
                      <a:pt x="8" y="3"/>
                    </a:moveTo>
                    <a:cubicBezTo>
                      <a:pt x="8" y="6"/>
                      <a:pt x="6" y="7"/>
                      <a:pt x="4" y="7"/>
                    </a:cubicBezTo>
                    <a:cubicBezTo>
                      <a:pt x="2" y="7"/>
                      <a:pt x="0" y="6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8" y="3"/>
                    </a:cubicBezTo>
                    <a:close/>
                    <a:moveTo>
                      <a:pt x="8" y="3"/>
                    </a:moveTo>
                    <a:cubicBezTo>
                      <a:pt x="8" y="3"/>
                      <a:pt x="8" y="3"/>
                      <a:pt x="8" y="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1" name="Freeform: Shape 111"/>
              <p:cNvSpPr>
                <a:spLocks/>
              </p:cNvSpPr>
              <p:nvPr/>
            </p:nvSpPr>
            <p:spPr bwMode="auto">
              <a:xfrm>
                <a:off x="4967288" y="1428751"/>
                <a:ext cx="20638" cy="22225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4" y="8"/>
                  </a:cxn>
                  <a:cxn ang="0">
                    <a:pos x="0" y="4"/>
                  </a:cxn>
                  <a:cxn ang="0">
                    <a:pos x="4" y="0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7" y="2"/>
                      <a:pt x="7" y="4"/>
                    </a:cubicBezTo>
                    <a:close/>
                    <a:moveTo>
                      <a:pt x="7" y="4"/>
                    </a:moveTo>
                    <a:cubicBezTo>
                      <a:pt x="7" y="4"/>
                      <a:pt x="7" y="4"/>
                      <a:pt x="7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2" name="Freeform: Shape 112"/>
              <p:cNvSpPr>
                <a:spLocks/>
              </p:cNvSpPr>
              <p:nvPr/>
            </p:nvSpPr>
            <p:spPr bwMode="auto">
              <a:xfrm>
                <a:off x="4967288" y="1331913"/>
                <a:ext cx="20638" cy="23813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4" y="8"/>
                  </a:cxn>
                  <a:cxn ang="0">
                    <a:pos x="0" y="4"/>
                  </a:cxn>
                  <a:cxn ang="0">
                    <a:pos x="4" y="0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cubicBezTo>
                      <a:pt x="7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7" y="2"/>
                      <a:pt x="7" y="4"/>
                    </a:cubicBezTo>
                    <a:close/>
                    <a:moveTo>
                      <a:pt x="7" y="4"/>
                    </a:moveTo>
                    <a:cubicBezTo>
                      <a:pt x="7" y="4"/>
                      <a:pt x="7" y="4"/>
                      <a:pt x="7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3" name="Freeform: Shape 113"/>
              <p:cNvSpPr>
                <a:spLocks/>
              </p:cNvSpPr>
              <p:nvPr/>
            </p:nvSpPr>
            <p:spPr bwMode="auto">
              <a:xfrm>
                <a:off x="5060950" y="1428751"/>
                <a:ext cx="22225" cy="22225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4" y="8"/>
                  </a:cxn>
                  <a:cxn ang="0">
                    <a:pos x="0" y="4"/>
                  </a:cxn>
                  <a:cxn ang="0">
                    <a:pos x="4" y="0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cubicBezTo>
                      <a:pt x="8" y="6"/>
                      <a:pt x="6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lose/>
                    <a:moveTo>
                      <a:pt x="8" y="4"/>
                    </a:moveTo>
                    <a:cubicBezTo>
                      <a:pt x="8" y="4"/>
                      <a:pt x="8" y="4"/>
                      <a:pt x="8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4" name="Freeform: Shape 114"/>
              <p:cNvSpPr>
                <a:spLocks/>
              </p:cNvSpPr>
              <p:nvPr/>
            </p:nvSpPr>
            <p:spPr bwMode="auto">
              <a:xfrm>
                <a:off x="4914900" y="1211263"/>
                <a:ext cx="244475" cy="360363"/>
              </a:xfrm>
              <a:custGeom>
                <a:avLst/>
                <a:gdLst/>
                <a:ahLst/>
                <a:cxnLst>
                  <a:cxn ang="0">
                    <a:pos x="76" y="54"/>
                  </a:cxn>
                  <a:cxn ang="0">
                    <a:pos x="76" y="54"/>
                  </a:cxn>
                  <a:cxn ang="0">
                    <a:pos x="67" y="36"/>
                  </a:cxn>
                  <a:cxn ang="0">
                    <a:pos x="61" y="6"/>
                  </a:cxn>
                  <a:cxn ang="0">
                    <a:pos x="54" y="0"/>
                  </a:cxn>
                  <a:cxn ang="0">
                    <a:pos x="23" y="0"/>
                  </a:cxn>
                  <a:cxn ang="0">
                    <a:pos x="15" y="6"/>
                  </a:cxn>
                  <a:cxn ang="0">
                    <a:pos x="10" y="35"/>
                  </a:cxn>
                  <a:cxn ang="0">
                    <a:pos x="0" y="61"/>
                  </a:cxn>
                  <a:cxn ang="0">
                    <a:pos x="10" y="87"/>
                  </a:cxn>
                  <a:cxn ang="0">
                    <a:pos x="15" y="117"/>
                  </a:cxn>
                  <a:cxn ang="0">
                    <a:pos x="23" y="123"/>
                  </a:cxn>
                  <a:cxn ang="0">
                    <a:pos x="53" y="123"/>
                  </a:cxn>
                  <a:cxn ang="0">
                    <a:pos x="61" y="117"/>
                  </a:cxn>
                  <a:cxn ang="0">
                    <a:pos x="66" y="87"/>
                  </a:cxn>
                  <a:cxn ang="0">
                    <a:pos x="76" y="69"/>
                  </a:cxn>
                  <a:cxn ang="0">
                    <a:pos x="76" y="69"/>
                  </a:cxn>
                  <a:cxn ang="0">
                    <a:pos x="84" y="61"/>
                  </a:cxn>
                  <a:cxn ang="0">
                    <a:pos x="76" y="54"/>
                  </a:cxn>
                  <a:cxn ang="0">
                    <a:pos x="23" y="8"/>
                  </a:cxn>
                  <a:cxn ang="0">
                    <a:pos x="54" y="8"/>
                  </a:cxn>
                  <a:cxn ang="0">
                    <a:pos x="58" y="28"/>
                  </a:cxn>
                  <a:cxn ang="0">
                    <a:pos x="38" y="23"/>
                  </a:cxn>
                  <a:cxn ang="0">
                    <a:pos x="19" y="28"/>
                  </a:cxn>
                  <a:cxn ang="0">
                    <a:pos x="23" y="8"/>
                  </a:cxn>
                  <a:cxn ang="0">
                    <a:pos x="53" y="115"/>
                  </a:cxn>
                  <a:cxn ang="0">
                    <a:pos x="23" y="115"/>
                  </a:cxn>
                  <a:cxn ang="0">
                    <a:pos x="19" y="95"/>
                  </a:cxn>
                  <a:cxn ang="0">
                    <a:pos x="38" y="100"/>
                  </a:cxn>
                  <a:cxn ang="0">
                    <a:pos x="57" y="95"/>
                  </a:cxn>
                  <a:cxn ang="0">
                    <a:pos x="53" y="115"/>
                  </a:cxn>
                  <a:cxn ang="0">
                    <a:pos x="38" y="92"/>
                  </a:cxn>
                  <a:cxn ang="0">
                    <a:pos x="7" y="61"/>
                  </a:cxn>
                  <a:cxn ang="0">
                    <a:pos x="38" y="31"/>
                  </a:cxn>
                  <a:cxn ang="0">
                    <a:pos x="69" y="61"/>
                  </a:cxn>
                  <a:cxn ang="0">
                    <a:pos x="38" y="92"/>
                  </a:cxn>
                  <a:cxn ang="0">
                    <a:pos x="38" y="92"/>
                  </a:cxn>
                  <a:cxn ang="0">
                    <a:pos x="38" y="92"/>
                  </a:cxn>
                </a:cxnLst>
                <a:rect l="0" t="0" r="r" b="b"/>
                <a:pathLst>
                  <a:path w="84" h="123">
                    <a:moveTo>
                      <a:pt x="76" y="54"/>
                    </a:moveTo>
                    <a:cubicBezTo>
                      <a:pt x="76" y="54"/>
                      <a:pt x="76" y="54"/>
                      <a:pt x="76" y="54"/>
                    </a:cubicBezTo>
                    <a:cubicBezTo>
                      <a:pt x="74" y="47"/>
                      <a:pt x="71" y="41"/>
                      <a:pt x="67" y="36"/>
                    </a:cubicBezTo>
                    <a:cubicBezTo>
                      <a:pt x="61" y="6"/>
                      <a:pt x="61" y="6"/>
                      <a:pt x="61" y="6"/>
                    </a:cubicBezTo>
                    <a:cubicBezTo>
                      <a:pt x="61" y="3"/>
                      <a:pt x="57" y="0"/>
                      <a:pt x="54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9" y="0"/>
                      <a:pt x="16" y="3"/>
                      <a:pt x="15" y="6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4" y="42"/>
                      <a:pt x="0" y="51"/>
                      <a:pt x="0" y="61"/>
                    </a:cubicBezTo>
                    <a:cubicBezTo>
                      <a:pt x="0" y="71"/>
                      <a:pt x="3" y="80"/>
                      <a:pt x="10" y="87"/>
                    </a:cubicBezTo>
                    <a:cubicBezTo>
                      <a:pt x="15" y="117"/>
                      <a:pt x="15" y="117"/>
                      <a:pt x="15" y="117"/>
                    </a:cubicBezTo>
                    <a:cubicBezTo>
                      <a:pt x="16" y="120"/>
                      <a:pt x="19" y="123"/>
                      <a:pt x="2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7" y="123"/>
                      <a:pt x="60" y="120"/>
                      <a:pt x="61" y="117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1" y="82"/>
                      <a:pt x="74" y="76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81" y="69"/>
                      <a:pt x="84" y="66"/>
                      <a:pt x="84" y="61"/>
                    </a:cubicBezTo>
                    <a:cubicBezTo>
                      <a:pt x="84" y="57"/>
                      <a:pt x="81" y="54"/>
                      <a:pt x="76" y="54"/>
                    </a:cubicBezTo>
                    <a:close/>
                    <a:moveTo>
                      <a:pt x="23" y="8"/>
                    </a:moveTo>
                    <a:cubicBezTo>
                      <a:pt x="54" y="8"/>
                      <a:pt x="54" y="8"/>
                      <a:pt x="54" y="8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2" y="25"/>
                      <a:pt x="45" y="23"/>
                      <a:pt x="38" y="23"/>
                    </a:cubicBezTo>
                    <a:cubicBezTo>
                      <a:pt x="31" y="23"/>
                      <a:pt x="25" y="25"/>
                      <a:pt x="19" y="28"/>
                    </a:cubicBezTo>
                    <a:lnTo>
                      <a:pt x="23" y="8"/>
                    </a:lnTo>
                    <a:close/>
                    <a:moveTo>
                      <a:pt x="53" y="115"/>
                    </a:moveTo>
                    <a:cubicBezTo>
                      <a:pt x="23" y="115"/>
                      <a:pt x="23" y="115"/>
                      <a:pt x="23" y="115"/>
                    </a:cubicBezTo>
                    <a:cubicBezTo>
                      <a:pt x="19" y="95"/>
                      <a:pt x="19" y="95"/>
                      <a:pt x="19" y="95"/>
                    </a:cubicBezTo>
                    <a:cubicBezTo>
                      <a:pt x="24" y="98"/>
                      <a:pt x="31" y="100"/>
                      <a:pt x="38" y="100"/>
                    </a:cubicBezTo>
                    <a:cubicBezTo>
                      <a:pt x="45" y="100"/>
                      <a:pt x="51" y="98"/>
                      <a:pt x="57" y="95"/>
                    </a:cubicBezTo>
                    <a:lnTo>
                      <a:pt x="53" y="115"/>
                    </a:lnTo>
                    <a:close/>
                    <a:moveTo>
                      <a:pt x="38" y="92"/>
                    </a:moveTo>
                    <a:cubicBezTo>
                      <a:pt x="21" y="92"/>
                      <a:pt x="7" y="78"/>
                      <a:pt x="7" y="61"/>
                    </a:cubicBezTo>
                    <a:cubicBezTo>
                      <a:pt x="7" y="45"/>
                      <a:pt x="21" y="31"/>
                      <a:pt x="38" y="31"/>
                    </a:cubicBezTo>
                    <a:cubicBezTo>
                      <a:pt x="55" y="31"/>
                      <a:pt x="69" y="45"/>
                      <a:pt x="69" y="61"/>
                    </a:cubicBezTo>
                    <a:cubicBezTo>
                      <a:pt x="69" y="78"/>
                      <a:pt x="55" y="92"/>
                      <a:pt x="38" y="92"/>
                    </a:cubicBezTo>
                    <a:close/>
                    <a:moveTo>
                      <a:pt x="38" y="92"/>
                    </a:moveTo>
                    <a:cubicBezTo>
                      <a:pt x="38" y="92"/>
                      <a:pt x="38" y="92"/>
                      <a:pt x="38" y="9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85" name="Freeform: Shape 115"/>
              <p:cNvSpPr>
                <a:spLocks/>
              </p:cNvSpPr>
              <p:nvPr/>
            </p:nvSpPr>
            <p:spPr bwMode="auto">
              <a:xfrm>
                <a:off x="5013325" y="1335088"/>
                <a:ext cx="68263" cy="66675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0"/>
                  </a:cxn>
                  <a:cxn ang="0">
                    <a:pos x="1" y="17"/>
                  </a:cxn>
                  <a:cxn ang="0">
                    <a:pos x="0" y="20"/>
                  </a:cxn>
                  <a:cxn ang="0">
                    <a:pos x="1" y="22"/>
                  </a:cxn>
                  <a:cxn ang="0">
                    <a:pos x="4" y="23"/>
                  </a:cxn>
                  <a:cxn ang="0">
                    <a:pos x="7" y="22"/>
                  </a:cxn>
                  <a:cxn ang="0">
                    <a:pos x="14" y="14"/>
                  </a:cxn>
                  <a:cxn ang="0">
                    <a:pos x="23" y="2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23" h="23">
                    <a:moveTo>
                      <a:pt x="23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8"/>
                      <a:pt x="0" y="18"/>
                      <a:pt x="0" y="20"/>
                    </a:cubicBezTo>
                    <a:cubicBezTo>
                      <a:pt x="0" y="21"/>
                      <a:pt x="0" y="21"/>
                      <a:pt x="1" y="22"/>
                    </a:cubicBezTo>
                    <a:cubicBezTo>
                      <a:pt x="2" y="23"/>
                      <a:pt x="3" y="23"/>
                      <a:pt x="4" y="23"/>
                    </a:cubicBezTo>
                    <a:cubicBezTo>
                      <a:pt x="5" y="23"/>
                      <a:pt x="6" y="23"/>
                      <a:pt x="7" y="22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1"/>
                      <a:pt x="23" y="0"/>
                    </a:cubicBezTo>
                    <a:close/>
                    <a:moveTo>
                      <a:pt x="23" y="0"/>
                    </a:moveTo>
                    <a:cubicBezTo>
                      <a:pt x="23" y="0"/>
                      <a:pt x="23" y="0"/>
                      <a:pt x="23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sp>
          <p:nvSpPr>
            <p:cNvPr id="56" name="Freeform: Shape 116"/>
            <p:cNvSpPr>
              <a:spLocks/>
            </p:cNvSpPr>
            <p:nvPr/>
          </p:nvSpPr>
          <p:spPr bwMode="auto">
            <a:xfrm>
              <a:off x="3986815" y="1685256"/>
              <a:ext cx="189096" cy="137450"/>
            </a:xfrm>
            <a:custGeom>
              <a:avLst/>
              <a:gdLst/>
              <a:ahLst/>
              <a:cxnLst>
                <a:cxn ang="0">
                  <a:pos x="100" y="32"/>
                </a:cxn>
                <a:cxn ang="0">
                  <a:pos x="65" y="0"/>
                </a:cxn>
                <a:cxn ang="0">
                  <a:pos x="34" y="20"/>
                </a:cxn>
                <a:cxn ang="0">
                  <a:pos x="29" y="20"/>
                </a:cxn>
                <a:cxn ang="0">
                  <a:pos x="12" y="37"/>
                </a:cxn>
                <a:cxn ang="0">
                  <a:pos x="13" y="42"/>
                </a:cxn>
                <a:cxn ang="0">
                  <a:pos x="0" y="64"/>
                </a:cxn>
                <a:cxn ang="0">
                  <a:pos x="25" y="89"/>
                </a:cxn>
                <a:cxn ang="0">
                  <a:pos x="94" y="89"/>
                </a:cxn>
                <a:cxn ang="0">
                  <a:pos x="123" y="60"/>
                </a:cxn>
                <a:cxn ang="0">
                  <a:pos x="100" y="32"/>
                </a:cxn>
                <a:cxn ang="0">
                  <a:pos x="94" y="81"/>
                </a:cxn>
                <a:cxn ang="0">
                  <a:pos x="94" y="81"/>
                </a:cxn>
                <a:cxn ang="0">
                  <a:pos x="25" y="81"/>
                </a:cxn>
                <a:cxn ang="0">
                  <a:pos x="8" y="64"/>
                </a:cxn>
                <a:cxn ang="0">
                  <a:pos x="16" y="49"/>
                </a:cxn>
                <a:cxn ang="0">
                  <a:pos x="20" y="40"/>
                </a:cxn>
                <a:cxn ang="0">
                  <a:pos x="19" y="37"/>
                </a:cxn>
                <a:cxn ang="0">
                  <a:pos x="29" y="27"/>
                </a:cxn>
                <a:cxn ang="0">
                  <a:pos x="34" y="28"/>
                </a:cxn>
                <a:cxn ang="0">
                  <a:pos x="41" y="24"/>
                </a:cxn>
                <a:cxn ang="0">
                  <a:pos x="65" y="8"/>
                </a:cxn>
                <a:cxn ang="0">
                  <a:pos x="92" y="32"/>
                </a:cxn>
                <a:cxn ang="0">
                  <a:pos x="98" y="39"/>
                </a:cxn>
                <a:cxn ang="0">
                  <a:pos x="115" y="60"/>
                </a:cxn>
                <a:cxn ang="0">
                  <a:pos x="94" y="81"/>
                </a:cxn>
                <a:cxn ang="0">
                  <a:pos x="94" y="81"/>
                </a:cxn>
                <a:cxn ang="0">
                  <a:pos x="94" y="81"/>
                </a:cxn>
              </a:cxnLst>
              <a:rect l="0" t="0" r="r" b="b"/>
              <a:pathLst>
                <a:path w="123" h="89">
                  <a:moveTo>
                    <a:pt x="100" y="32"/>
                  </a:moveTo>
                  <a:cubicBezTo>
                    <a:pt x="98" y="14"/>
                    <a:pt x="83" y="0"/>
                    <a:pt x="65" y="0"/>
                  </a:cubicBezTo>
                  <a:cubicBezTo>
                    <a:pt x="51" y="0"/>
                    <a:pt x="40" y="9"/>
                    <a:pt x="34" y="20"/>
                  </a:cubicBezTo>
                  <a:cubicBezTo>
                    <a:pt x="32" y="20"/>
                    <a:pt x="31" y="20"/>
                    <a:pt x="29" y="20"/>
                  </a:cubicBezTo>
                  <a:cubicBezTo>
                    <a:pt x="19" y="20"/>
                    <a:pt x="12" y="27"/>
                    <a:pt x="12" y="37"/>
                  </a:cubicBezTo>
                  <a:cubicBezTo>
                    <a:pt x="12" y="39"/>
                    <a:pt x="12" y="40"/>
                    <a:pt x="13" y="42"/>
                  </a:cubicBezTo>
                  <a:cubicBezTo>
                    <a:pt x="5" y="47"/>
                    <a:pt x="0" y="54"/>
                    <a:pt x="0" y="64"/>
                  </a:cubicBezTo>
                  <a:cubicBezTo>
                    <a:pt x="0" y="77"/>
                    <a:pt x="11" y="89"/>
                    <a:pt x="25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110" y="89"/>
                    <a:pt x="123" y="76"/>
                    <a:pt x="123" y="60"/>
                  </a:cubicBezTo>
                  <a:cubicBezTo>
                    <a:pt x="123" y="46"/>
                    <a:pt x="113" y="34"/>
                    <a:pt x="100" y="32"/>
                  </a:cubicBezTo>
                  <a:close/>
                  <a:moveTo>
                    <a:pt x="94" y="81"/>
                  </a:moveTo>
                  <a:cubicBezTo>
                    <a:pt x="94" y="81"/>
                    <a:pt x="94" y="81"/>
                    <a:pt x="94" y="81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16" y="81"/>
                    <a:pt x="8" y="73"/>
                    <a:pt x="8" y="64"/>
                  </a:cubicBezTo>
                  <a:cubicBezTo>
                    <a:pt x="8" y="58"/>
                    <a:pt x="11" y="52"/>
                    <a:pt x="16" y="49"/>
                  </a:cubicBezTo>
                  <a:cubicBezTo>
                    <a:pt x="22" y="46"/>
                    <a:pt x="22" y="45"/>
                    <a:pt x="20" y="40"/>
                  </a:cubicBezTo>
                  <a:cubicBezTo>
                    <a:pt x="20" y="39"/>
                    <a:pt x="19" y="38"/>
                    <a:pt x="19" y="37"/>
                  </a:cubicBezTo>
                  <a:cubicBezTo>
                    <a:pt x="19" y="32"/>
                    <a:pt x="24" y="27"/>
                    <a:pt x="29" y="27"/>
                  </a:cubicBezTo>
                  <a:cubicBezTo>
                    <a:pt x="29" y="27"/>
                    <a:pt x="31" y="27"/>
                    <a:pt x="34" y="28"/>
                  </a:cubicBezTo>
                  <a:cubicBezTo>
                    <a:pt x="39" y="30"/>
                    <a:pt x="39" y="28"/>
                    <a:pt x="41" y="24"/>
                  </a:cubicBezTo>
                  <a:cubicBezTo>
                    <a:pt x="46" y="14"/>
                    <a:pt x="55" y="8"/>
                    <a:pt x="65" y="8"/>
                  </a:cubicBezTo>
                  <a:cubicBezTo>
                    <a:pt x="79" y="8"/>
                    <a:pt x="91" y="18"/>
                    <a:pt x="92" y="32"/>
                  </a:cubicBezTo>
                  <a:cubicBezTo>
                    <a:pt x="92" y="38"/>
                    <a:pt x="92" y="38"/>
                    <a:pt x="98" y="39"/>
                  </a:cubicBezTo>
                  <a:cubicBezTo>
                    <a:pt x="108" y="41"/>
                    <a:pt x="115" y="50"/>
                    <a:pt x="115" y="60"/>
                  </a:cubicBezTo>
                  <a:cubicBezTo>
                    <a:pt x="115" y="71"/>
                    <a:pt x="106" y="81"/>
                    <a:pt x="94" y="81"/>
                  </a:cubicBezTo>
                  <a:close/>
                  <a:moveTo>
                    <a:pt x="94" y="81"/>
                  </a:moveTo>
                  <a:cubicBezTo>
                    <a:pt x="94" y="81"/>
                    <a:pt x="94" y="81"/>
                    <a:pt x="94" y="8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57" name="Freeform: Shape 117"/>
            <p:cNvSpPr>
              <a:spLocks/>
            </p:cNvSpPr>
            <p:nvPr/>
          </p:nvSpPr>
          <p:spPr bwMode="auto">
            <a:xfrm>
              <a:off x="4308634" y="1957897"/>
              <a:ext cx="189096" cy="164106"/>
            </a:xfrm>
            <a:custGeom>
              <a:avLst/>
              <a:gdLst/>
              <a:ahLst/>
              <a:cxnLst>
                <a:cxn ang="0">
                  <a:pos x="123" y="100"/>
                </a:cxn>
                <a:cxn ang="0">
                  <a:pos x="115" y="107"/>
                </a:cxn>
                <a:cxn ang="0">
                  <a:pos x="107" y="100"/>
                </a:cxn>
                <a:cxn ang="0">
                  <a:pos x="115" y="84"/>
                </a:cxn>
                <a:cxn ang="0">
                  <a:pos x="123" y="100"/>
                </a:cxn>
                <a:cxn ang="0">
                  <a:pos x="111" y="42"/>
                </a:cxn>
                <a:cxn ang="0">
                  <a:pos x="111" y="77"/>
                </a:cxn>
                <a:cxn ang="0">
                  <a:pos x="115" y="80"/>
                </a:cxn>
                <a:cxn ang="0">
                  <a:pos x="119" y="77"/>
                </a:cxn>
                <a:cxn ang="0">
                  <a:pos x="119" y="42"/>
                </a:cxn>
                <a:cxn ang="0">
                  <a:pos x="115" y="38"/>
                </a:cxn>
                <a:cxn ang="0">
                  <a:pos x="111" y="42"/>
                </a:cxn>
                <a:cxn ang="0">
                  <a:pos x="114" y="34"/>
                </a:cxn>
                <a:cxn ang="0">
                  <a:pos x="104" y="36"/>
                </a:cxn>
                <a:cxn ang="0">
                  <a:pos x="104" y="69"/>
                </a:cxn>
                <a:cxn ang="0">
                  <a:pos x="61" y="88"/>
                </a:cxn>
                <a:cxn ang="0">
                  <a:pos x="19" y="69"/>
                </a:cxn>
                <a:cxn ang="0">
                  <a:pos x="19" y="36"/>
                </a:cxn>
                <a:cxn ang="0">
                  <a:pos x="9" y="34"/>
                </a:cxn>
                <a:cxn ang="0">
                  <a:pos x="0" y="23"/>
                </a:cxn>
                <a:cxn ang="0">
                  <a:pos x="9" y="12"/>
                </a:cxn>
                <a:cxn ang="0">
                  <a:pos x="59" y="0"/>
                </a:cxn>
                <a:cxn ang="0">
                  <a:pos x="61" y="0"/>
                </a:cxn>
                <a:cxn ang="0">
                  <a:pos x="64" y="0"/>
                </a:cxn>
                <a:cxn ang="0">
                  <a:pos x="114" y="12"/>
                </a:cxn>
                <a:cxn ang="0">
                  <a:pos x="123" y="23"/>
                </a:cxn>
                <a:cxn ang="0">
                  <a:pos x="114" y="34"/>
                </a:cxn>
                <a:cxn ang="0">
                  <a:pos x="96" y="38"/>
                </a:cxn>
                <a:cxn ang="0">
                  <a:pos x="64" y="46"/>
                </a:cxn>
                <a:cxn ang="0">
                  <a:pos x="61" y="46"/>
                </a:cxn>
                <a:cxn ang="0">
                  <a:pos x="59" y="46"/>
                </a:cxn>
                <a:cxn ang="0">
                  <a:pos x="27" y="38"/>
                </a:cxn>
                <a:cxn ang="0">
                  <a:pos x="27" y="69"/>
                </a:cxn>
                <a:cxn ang="0">
                  <a:pos x="61" y="80"/>
                </a:cxn>
                <a:cxn ang="0">
                  <a:pos x="96" y="69"/>
                </a:cxn>
                <a:cxn ang="0">
                  <a:pos x="96" y="38"/>
                </a:cxn>
                <a:cxn ang="0">
                  <a:pos x="112" y="27"/>
                </a:cxn>
                <a:cxn ang="0">
                  <a:pos x="115" y="23"/>
                </a:cxn>
                <a:cxn ang="0">
                  <a:pos x="112" y="19"/>
                </a:cxn>
                <a:cxn ang="0">
                  <a:pos x="62" y="8"/>
                </a:cxn>
                <a:cxn ang="0">
                  <a:pos x="61" y="7"/>
                </a:cxn>
                <a:cxn ang="0">
                  <a:pos x="61" y="8"/>
                </a:cxn>
                <a:cxn ang="0">
                  <a:pos x="11" y="19"/>
                </a:cxn>
                <a:cxn ang="0">
                  <a:pos x="8" y="23"/>
                </a:cxn>
                <a:cxn ang="0">
                  <a:pos x="11" y="27"/>
                </a:cxn>
                <a:cxn ang="0">
                  <a:pos x="61" y="38"/>
                </a:cxn>
                <a:cxn ang="0">
                  <a:pos x="61" y="38"/>
                </a:cxn>
                <a:cxn ang="0">
                  <a:pos x="62" y="38"/>
                </a:cxn>
                <a:cxn ang="0">
                  <a:pos x="112" y="27"/>
                </a:cxn>
                <a:cxn ang="0">
                  <a:pos x="112" y="27"/>
                </a:cxn>
                <a:cxn ang="0">
                  <a:pos x="112" y="27"/>
                </a:cxn>
              </a:cxnLst>
              <a:rect l="0" t="0" r="r" b="b"/>
              <a:pathLst>
                <a:path w="123" h="107">
                  <a:moveTo>
                    <a:pt x="123" y="100"/>
                  </a:moveTo>
                  <a:cubicBezTo>
                    <a:pt x="123" y="104"/>
                    <a:pt x="119" y="107"/>
                    <a:pt x="115" y="107"/>
                  </a:cubicBezTo>
                  <a:cubicBezTo>
                    <a:pt x="111" y="107"/>
                    <a:pt x="107" y="104"/>
                    <a:pt x="107" y="100"/>
                  </a:cubicBezTo>
                  <a:cubicBezTo>
                    <a:pt x="107" y="95"/>
                    <a:pt x="111" y="84"/>
                    <a:pt x="115" y="84"/>
                  </a:cubicBezTo>
                  <a:cubicBezTo>
                    <a:pt x="119" y="84"/>
                    <a:pt x="123" y="95"/>
                    <a:pt x="123" y="100"/>
                  </a:cubicBezTo>
                  <a:close/>
                  <a:moveTo>
                    <a:pt x="111" y="42"/>
                  </a:moveTo>
                  <a:cubicBezTo>
                    <a:pt x="111" y="77"/>
                    <a:pt x="111" y="77"/>
                    <a:pt x="111" y="77"/>
                  </a:cubicBezTo>
                  <a:cubicBezTo>
                    <a:pt x="111" y="79"/>
                    <a:pt x="113" y="80"/>
                    <a:pt x="115" y="80"/>
                  </a:cubicBezTo>
                  <a:cubicBezTo>
                    <a:pt x="117" y="80"/>
                    <a:pt x="119" y="79"/>
                    <a:pt x="119" y="77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0"/>
                    <a:pt x="117" y="38"/>
                    <a:pt x="115" y="38"/>
                  </a:cubicBezTo>
                  <a:cubicBezTo>
                    <a:pt x="113" y="38"/>
                    <a:pt x="111" y="40"/>
                    <a:pt x="111" y="42"/>
                  </a:cubicBezTo>
                  <a:close/>
                  <a:moveTo>
                    <a:pt x="114" y="34"/>
                  </a:moveTo>
                  <a:cubicBezTo>
                    <a:pt x="104" y="36"/>
                    <a:pt x="104" y="36"/>
                    <a:pt x="104" y="36"/>
                  </a:cubicBezTo>
                  <a:cubicBezTo>
                    <a:pt x="104" y="69"/>
                    <a:pt x="104" y="69"/>
                    <a:pt x="104" y="69"/>
                  </a:cubicBezTo>
                  <a:cubicBezTo>
                    <a:pt x="104" y="79"/>
                    <a:pt x="92" y="88"/>
                    <a:pt x="61" y="88"/>
                  </a:cubicBezTo>
                  <a:cubicBezTo>
                    <a:pt x="31" y="88"/>
                    <a:pt x="19" y="79"/>
                    <a:pt x="19" y="69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4" y="33"/>
                    <a:pt x="0" y="28"/>
                    <a:pt x="0" y="23"/>
                  </a:cubicBezTo>
                  <a:cubicBezTo>
                    <a:pt x="0" y="17"/>
                    <a:pt x="4" y="13"/>
                    <a:pt x="9" y="12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0" y="0"/>
                    <a:pt x="61" y="0"/>
                    <a:pt x="61" y="0"/>
                  </a:cubicBezTo>
                  <a:cubicBezTo>
                    <a:pt x="62" y="0"/>
                    <a:pt x="63" y="0"/>
                    <a:pt x="64" y="0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119" y="13"/>
                    <a:pt x="123" y="17"/>
                    <a:pt x="123" y="23"/>
                  </a:cubicBezTo>
                  <a:cubicBezTo>
                    <a:pt x="123" y="28"/>
                    <a:pt x="119" y="33"/>
                    <a:pt x="114" y="34"/>
                  </a:cubicBezTo>
                  <a:close/>
                  <a:moveTo>
                    <a:pt x="96" y="38"/>
                  </a:move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2" y="46"/>
                    <a:pt x="61" y="46"/>
                  </a:cubicBezTo>
                  <a:cubicBezTo>
                    <a:pt x="61" y="46"/>
                    <a:pt x="60" y="46"/>
                    <a:pt x="59" y="46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73"/>
                    <a:pt x="38" y="80"/>
                    <a:pt x="61" y="80"/>
                  </a:cubicBezTo>
                  <a:cubicBezTo>
                    <a:pt x="84" y="80"/>
                    <a:pt x="96" y="73"/>
                    <a:pt x="96" y="69"/>
                  </a:cubicBezTo>
                  <a:lnTo>
                    <a:pt x="96" y="38"/>
                  </a:lnTo>
                  <a:close/>
                  <a:moveTo>
                    <a:pt x="112" y="27"/>
                  </a:moveTo>
                  <a:cubicBezTo>
                    <a:pt x="114" y="26"/>
                    <a:pt x="115" y="25"/>
                    <a:pt x="115" y="23"/>
                  </a:cubicBezTo>
                  <a:cubicBezTo>
                    <a:pt x="115" y="21"/>
                    <a:pt x="114" y="19"/>
                    <a:pt x="112" y="19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9" y="19"/>
                    <a:pt x="8" y="21"/>
                    <a:pt x="8" y="23"/>
                  </a:cubicBezTo>
                  <a:cubicBezTo>
                    <a:pt x="8" y="25"/>
                    <a:pt x="9" y="26"/>
                    <a:pt x="11" y="27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lnTo>
                    <a:pt x="112" y="27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58" name="Freeform: Shape 118"/>
            <p:cNvSpPr>
              <a:spLocks/>
            </p:cNvSpPr>
            <p:nvPr/>
          </p:nvSpPr>
          <p:spPr bwMode="auto">
            <a:xfrm>
              <a:off x="4361992" y="2352003"/>
              <a:ext cx="176600" cy="175768"/>
            </a:xfrm>
            <a:custGeom>
              <a:avLst/>
              <a:gdLst/>
              <a:ahLst/>
              <a:cxnLst>
                <a:cxn ang="0">
                  <a:pos x="111" y="101"/>
                </a:cxn>
                <a:cxn ang="0">
                  <a:pos x="78" y="88"/>
                </a:cxn>
                <a:cxn ang="0">
                  <a:pos x="92" y="59"/>
                </a:cxn>
                <a:cxn ang="0">
                  <a:pos x="83" y="12"/>
                </a:cxn>
                <a:cxn ang="0">
                  <a:pos x="57" y="0"/>
                </a:cxn>
                <a:cxn ang="0">
                  <a:pos x="32" y="12"/>
                </a:cxn>
                <a:cxn ang="0">
                  <a:pos x="23" y="59"/>
                </a:cxn>
                <a:cxn ang="0">
                  <a:pos x="36" y="88"/>
                </a:cxn>
                <a:cxn ang="0">
                  <a:pos x="3" y="101"/>
                </a:cxn>
                <a:cxn ang="0">
                  <a:pos x="1" y="109"/>
                </a:cxn>
                <a:cxn ang="0">
                  <a:pos x="7" y="114"/>
                </a:cxn>
                <a:cxn ang="0">
                  <a:pos x="107" y="114"/>
                </a:cxn>
                <a:cxn ang="0">
                  <a:pos x="114" y="109"/>
                </a:cxn>
                <a:cxn ang="0">
                  <a:pos x="111" y="101"/>
                </a:cxn>
                <a:cxn ang="0">
                  <a:pos x="29" y="38"/>
                </a:cxn>
                <a:cxn ang="0">
                  <a:pos x="57" y="7"/>
                </a:cxn>
                <a:cxn ang="0">
                  <a:pos x="85" y="38"/>
                </a:cxn>
                <a:cxn ang="0">
                  <a:pos x="72" y="83"/>
                </a:cxn>
                <a:cxn ang="0">
                  <a:pos x="71" y="85"/>
                </a:cxn>
                <a:cxn ang="0">
                  <a:pos x="43" y="85"/>
                </a:cxn>
                <a:cxn ang="0">
                  <a:pos x="42" y="83"/>
                </a:cxn>
                <a:cxn ang="0">
                  <a:pos x="29" y="38"/>
                </a:cxn>
                <a:cxn ang="0">
                  <a:pos x="7" y="107"/>
                </a:cxn>
                <a:cxn ang="0">
                  <a:pos x="38" y="95"/>
                </a:cxn>
                <a:cxn ang="0">
                  <a:pos x="47" y="93"/>
                </a:cxn>
                <a:cxn ang="0">
                  <a:pos x="57" y="96"/>
                </a:cxn>
                <a:cxn ang="0">
                  <a:pos x="68" y="93"/>
                </a:cxn>
                <a:cxn ang="0">
                  <a:pos x="77" y="95"/>
                </a:cxn>
                <a:cxn ang="0">
                  <a:pos x="107" y="107"/>
                </a:cxn>
                <a:cxn ang="0">
                  <a:pos x="7" y="107"/>
                </a:cxn>
                <a:cxn ang="0">
                  <a:pos x="7" y="107"/>
                </a:cxn>
                <a:cxn ang="0">
                  <a:pos x="7" y="107"/>
                </a:cxn>
              </a:cxnLst>
              <a:rect l="0" t="0" r="r" b="b"/>
              <a:pathLst>
                <a:path w="115" h="114">
                  <a:moveTo>
                    <a:pt x="111" y="101"/>
                  </a:moveTo>
                  <a:cubicBezTo>
                    <a:pt x="110" y="101"/>
                    <a:pt x="97" y="92"/>
                    <a:pt x="78" y="88"/>
                  </a:cubicBezTo>
                  <a:cubicBezTo>
                    <a:pt x="85" y="79"/>
                    <a:pt x="90" y="67"/>
                    <a:pt x="92" y="59"/>
                  </a:cubicBezTo>
                  <a:cubicBezTo>
                    <a:pt x="94" y="48"/>
                    <a:pt x="93" y="26"/>
                    <a:pt x="83" y="12"/>
                  </a:cubicBezTo>
                  <a:cubicBezTo>
                    <a:pt x="76" y="4"/>
                    <a:pt x="68" y="0"/>
                    <a:pt x="57" y="0"/>
                  </a:cubicBezTo>
                  <a:cubicBezTo>
                    <a:pt x="47" y="0"/>
                    <a:pt x="38" y="4"/>
                    <a:pt x="32" y="12"/>
                  </a:cubicBezTo>
                  <a:cubicBezTo>
                    <a:pt x="21" y="26"/>
                    <a:pt x="20" y="48"/>
                    <a:pt x="23" y="59"/>
                  </a:cubicBezTo>
                  <a:cubicBezTo>
                    <a:pt x="25" y="67"/>
                    <a:pt x="29" y="79"/>
                    <a:pt x="36" y="88"/>
                  </a:cubicBezTo>
                  <a:cubicBezTo>
                    <a:pt x="17" y="92"/>
                    <a:pt x="4" y="101"/>
                    <a:pt x="3" y="101"/>
                  </a:cubicBezTo>
                  <a:cubicBezTo>
                    <a:pt x="1" y="103"/>
                    <a:pt x="0" y="106"/>
                    <a:pt x="1" y="109"/>
                  </a:cubicBezTo>
                  <a:cubicBezTo>
                    <a:pt x="1" y="112"/>
                    <a:pt x="4" y="114"/>
                    <a:pt x="7" y="114"/>
                  </a:cubicBezTo>
                  <a:cubicBezTo>
                    <a:pt x="107" y="114"/>
                    <a:pt x="107" y="114"/>
                    <a:pt x="107" y="114"/>
                  </a:cubicBezTo>
                  <a:cubicBezTo>
                    <a:pt x="110" y="114"/>
                    <a:pt x="113" y="112"/>
                    <a:pt x="114" y="109"/>
                  </a:cubicBezTo>
                  <a:cubicBezTo>
                    <a:pt x="115" y="106"/>
                    <a:pt x="114" y="103"/>
                    <a:pt x="111" y="101"/>
                  </a:cubicBezTo>
                  <a:close/>
                  <a:moveTo>
                    <a:pt x="29" y="38"/>
                  </a:moveTo>
                  <a:cubicBezTo>
                    <a:pt x="31" y="23"/>
                    <a:pt x="40" y="7"/>
                    <a:pt x="57" y="7"/>
                  </a:cubicBezTo>
                  <a:cubicBezTo>
                    <a:pt x="75" y="7"/>
                    <a:pt x="83" y="23"/>
                    <a:pt x="85" y="38"/>
                  </a:cubicBezTo>
                  <a:cubicBezTo>
                    <a:pt x="87" y="54"/>
                    <a:pt x="82" y="71"/>
                    <a:pt x="72" y="83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63" y="95"/>
                    <a:pt x="52" y="95"/>
                    <a:pt x="43" y="85"/>
                  </a:cubicBezTo>
                  <a:cubicBezTo>
                    <a:pt x="42" y="83"/>
                    <a:pt x="42" y="83"/>
                    <a:pt x="42" y="83"/>
                  </a:cubicBezTo>
                  <a:cubicBezTo>
                    <a:pt x="32" y="71"/>
                    <a:pt x="27" y="54"/>
                    <a:pt x="29" y="38"/>
                  </a:cubicBezTo>
                  <a:close/>
                  <a:moveTo>
                    <a:pt x="7" y="107"/>
                  </a:moveTo>
                  <a:cubicBezTo>
                    <a:pt x="8" y="107"/>
                    <a:pt x="20" y="99"/>
                    <a:pt x="38" y="95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50" y="95"/>
                    <a:pt x="53" y="96"/>
                    <a:pt x="57" y="96"/>
                  </a:cubicBezTo>
                  <a:cubicBezTo>
                    <a:pt x="61" y="96"/>
                    <a:pt x="65" y="95"/>
                    <a:pt x="68" y="93"/>
                  </a:cubicBezTo>
                  <a:cubicBezTo>
                    <a:pt x="77" y="95"/>
                    <a:pt x="77" y="95"/>
                    <a:pt x="77" y="95"/>
                  </a:cubicBezTo>
                  <a:cubicBezTo>
                    <a:pt x="94" y="99"/>
                    <a:pt x="107" y="106"/>
                    <a:pt x="107" y="107"/>
                  </a:cubicBezTo>
                  <a:lnTo>
                    <a:pt x="7" y="107"/>
                  </a:lnTo>
                  <a:close/>
                  <a:moveTo>
                    <a:pt x="7" y="107"/>
                  </a:moveTo>
                  <a:cubicBezTo>
                    <a:pt x="7" y="107"/>
                    <a:pt x="7" y="107"/>
                    <a:pt x="7" y="10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59" name="Freeform: Shape 119"/>
            <p:cNvSpPr>
              <a:spLocks/>
            </p:cNvSpPr>
            <p:nvPr/>
          </p:nvSpPr>
          <p:spPr bwMode="auto">
            <a:xfrm>
              <a:off x="4099175" y="2700700"/>
              <a:ext cx="189928" cy="181598"/>
            </a:xfrm>
            <a:custGeom>
              <a:avLst/>
              <a:gdLst/>
              <a:ahLst/>
              <a:cxnLst>
                <a:cxn ang="0">
                  <a:pos x="122" y="44"/>
                </a:cxn>
                <a:cxn ang="0">
                  <a:pos x="115" y="38"/>
                </a:cxn>
                <a:cxn ang="0">
                  <a:pos x="83" y="33"/>
                </a:cxn>
                <a:cxn ang="0">
                  <a:pos x="70" y="5"/>
                </a:cxn>
                <a:cxn ang="0">
                  <a:pos x="62" y="0"/>
                </a:cxn>
                <a:cxn ang="0">
                  <a:pos x="54" y="5"/>
                </a:cxn>
                <a:cxn ang="0">
                  <a:pos x="40" y="33"/>
                </a:cxn>
                <a:cxn ang="0">
                  <a:pos x="8" y="38"/>
                </a:cxn>
                <a:cxn ang="0">
                  <a:pos x="1" y="44"/>
                </a:cxn>
                <a:cxn ang="0">
                  <a:pos x="3" y="53"/>
                </a:cxn>
                <a:cxn ang="0">
                  <a:pos x="26" y="76"/>
                </a:cxn>
                <a:cxn ang="0">
                  <a:pos x="21" y="108"/>
                </a:cxn>
                <a:cxn ang="0">
                  <a:pos x="24" y="117"/>
                </a:cxn>
                <a:cxn ang="0">
                  <a:pos x="29" y="118"/>
                </a:cxn>
                <a:cxn ang="0">
                  <a:pos x="34" y="117"/>
                </a:cxn>
                <a:cxn ang="0">
                  <a:pos x="62" y="102"/>
                </a:cxn>
                <a:cxn ang="0">
                  <a:pos x="89" y="117"/>
                </a:cxn>
                <a:cxn ang="0">
                  <a:pos x="94" y="118"/>
                </a:cxn>
                <a:cxn ang="0">
                  <a:pos x="99" y="117"/>
                </a:cxn>
                <a:cxn ang="0">
                  <a:pos x="102" y="108"/>
                </a:cxn>
                <a:cxn ang="0">
                  <a:pos x="97" y="76"/>
                </a:cxn>
                <a:cxn ang="0">
                  <a:pos x="120" y="53"/>
                </a:cxn>
                <a:cxn ang="0">
                  <a:pos x="122" y="44"/>
                </a:cxn>
                <a:cxn ang="0">
                  <a:pos x="91" y="70"/>
                </a:cxn>
                <a:cxn ang="0">
                  <a:pos x="88" y="77"/>
                </a:cxn>
                <a:cxn ang="0">
                  <a:pos x="94" y="110"/>
                </a:cxn>
                <a:cxn ang="0">
                  <a:pos x="66" y="95"/>
                </a:cxn>
                <a:cxn ang="0">
                  <a:pos x="62" y="94"/>
                </a:cxn>
                <a:cxn ang="0">
                  <a:pos x="57" y="95"/>
                </a:cxn>
                <a:cxn ang="0">
                  <a:pos x="29" y="110"/>
                </a:cxn>
                <a:cxn ang="0">
                  <a:pos x="35" y="77"/>
                </a:cxn>
                <a:cxn ang="0">
                  <a:pos x="32" y="70"/>
                </a:cxn>
                <a:cxn ang="0">
                  <a:pos x="9" y="47"/>
                </a:cxn>
                <a:cxn ang="0">
                  <a:pos x="41" y="42"/>
                </a:cxn>
                <a:cxn ang="0">
                  <a:pos x="48" y="37"/>
                </a:cxn>
                <a:cxn ang="0">
                  <a:pos x="62" y="8"/>
                </a:cxn>
                <a:cxn ang="0">
                  <a:pos x="75" y="37"/>
                </a:cxn>
                <a:cxn ang="0">
                  <a:pos x="82" y="42"/>
                </a:cxn>
                <a:cxn ang="0">
                  <a:pos x="114" y="47"/>
                </a:cxn>
                <a:cxn ang="0">
                  <a:pos x="91" y="70"/>
                </a:cxn>
                <a:cxn ang="0">
                  <a:pos x="91" y="70"/>
                </a:cxn>
                <a:cxn ang="0">
                  <a:pos x="91" y="70"/>
                </a:cxn>
              </a:cxnLst>
              <a:rect l="0" t="0" r="r" b="b"/>
              <a:pathLst>
                <a:path w="124" h="118">
                  <a:moveTo>
                    <a:pt x="122" y="44"/>
                  </a:moveTo>
                  <a:cubicBezTo>
                    <a:pt x="121" y="41"/>
                    <a:pt x="119" y="39"/>
                    <a:pt x="115" y="38"/>
                  </a:cubicBezTo>
                  <a:cubicBezTo>
                    <a:pt x="83" y="33"/>
                    <a:pt x="83" y="33"/>
                    <a:pt x="83" y="33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"/>
                    <a:pt x="65" y="0"/>
                    <a:pt x="62" y="0"/>
                  </a:cubicBezTo>
                  <a:cubicBezTo>
                    <a:pt x="58" y="0"/>
                    <a:pt x="55" y="1"/>
                    <a:pt x="54" y="5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9"/>
                    <a:pt x="2" y="41"/>
                    <a:pt x="1" y="44"/>
                  </a:cubicBezTo>
                  <a:cubicBezTo>
                    <a:pt x="0" y="47"/>
                    <a:pt x="0" y="50"/>
                    <a:pt x="3" y="53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1" y="108"/>
                    <a:pt x="21" y="108"/>
                    <a:pt x="21" y="108"/>
                  </a:cubicBezTo>
                  <a:cubicBezTo>
                    <a:pt x="20" y="112"/>
                    <a:pt x="22" y="115"/>
                    <a:pt x="24" y="117"/>
                  </a:cubicBezTo>
                  <a:cubicBezTo>
                    <a:pt x="26" y="118"/>
                    <a:pt x="28" y="118"/>
                    <a:pt x="29" y="118"/>
                  </a:cubicBezTo>
                  <a:cubicBezTo>
                    <a:pt x="31" y="118"/>
                    <a:pt x="32" y="118"/>
                    <a:pt x="34" y="117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89" y="117"/>
                    <a:pt x="89" y="117"/>
                    <a:pt x="89" y="117"/>
                  </a:cubicBezTo>
                  <a:cubicBezTo>
                    <a:pt x="91" y="118"/>
                    <a:pt x="92" y="118"/>
                    <a:pt x="94" y="118"/>
                  </a:cubicBezTo>
                  <a:cubicBezTo>
                    <a:pt x="96" y="118"/>
                    <a:pt x="97" y="118"/>
                    <a:pt x="99" y="117"/>
                  </a:cubicBezTo>
                  <a:cubicBezTo>
                    <a:pt x="102" y="115"/>
                    <a:pt x="103" y="112"/>
                    <a:pt x="102" y="108"/>
                  </a:cubicBezTo>
                  <a:cubicBezTo>
                    <a:pt x="97" y="76"/>
                    <a:pt x="97" y="76"/>
                    <a:pt x="97" y="76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0"/>
                    <a:pt x="124" y="47"/>
                    <a:pt x="122" y="44"/>
                  </a:cubicBezTo>
                  <a:close/>
                  <a:moveTo>
                    <a:pt x="91" y="70"/>
                  </a:moveTo>
                  <a:cubicBezTo>
                    <a:pt x="89" y="72"/>
                    <a:pt x="88" y="75"/>
                    <a:pt x="88" y="77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5" y="94"/>
                    <a:pt x="63" y="94"/>
                    <a:pt x="62" y="94"/>
                  </a:cubicBezTo>
                  <a:cubicBezTo>
                    <a:pt x="60" y="94"/>
                    <a:pt x="59" y="94"/>
                    <a:pt x="57" y="95"/>
                  </a:cubicBezTo>
                  <a:cubicBezTo>
                    <a:pt x="29" y="110"/>
                    <a:pt x="29" y="110"/>
                    <a:pt x="29" y="110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5"/>
                    <a:pt x="34" y="72"/>
                    <a:pt x="32" y="70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4" y="41"/>
                    <a:pt x="46" y="40"/>
                    <a:pt x="48" y="37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7" y="40"/>
                    <a:pt x="79" y="41"/>
                    <a:pt x="82" y="42"/>
                  </a:cubicBezTo>
                  <a:cubicBezTo>
                    <a:pt x="114" y="47"/>
                    <a:pt x="114" y="47"/>
                    <a:pt x="114" y="47"/>
                  </a:cubicBezTo>
                  <a:lnTo>
                    <a:pt x="91" y="70"/>
                  </a:lnTo>
                  <a:close/>
                  <a:moveTo>
                    <a:pt x="91" y="70"/>
                  </a:moveTo>
                  <a:cubicBezTo>
                    <a:pt x="91" y="70"/>
                    <a:pt x="91" y="70"/>
                    <a:pt x="91" y="70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1867">
                <a:solidFill>
                  <a:schemeClr val="bg1">
                    <a:lumMod val="50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grpSp>
          <p:nvGrpSpPr>
            <p:cNvPr id="60" name="Group 120"/>
            <p:cNvGrpSpPr/>
            <p:nvPr/>
          </p:nvGrpSpPr>
          <p:grpSpPr>
            <a:xfrm>
              <a:off x="3683532" y="2781458"/>
              <a:ext cx="189096" cy="164108"/>
              <a:chOff x="8783638" y="1235076"/>
              <a:chExt cx="360363" cy="312738"/>
            </a:xfrm>
            <a:solidFill>
              <a:schemeClr val="bg1"/>
            </a:solidFill>
          </p:grpSpPr>
          <p:sp>
            <p:nvSpPr>
              <p:cNvPr id="75" name="Freeform: Shape 121"/>
              <p:cNvSpPr>
                <a:spLocks/>
              </p:cNvSpPr>
              <p:nvPr/>
            </p:nvSpPr>
            <p:spPr bwMode="auto">
              <a:xfrm>
                <a:off x="8842375" y="1290638"/>
                <a:ext cx="128588" cy="84138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27"/>
                  </a:cxn>
                  <a:cxn ang="0">
                    <a:pos x="1" y="29"/>
                  </a:cxn>
                  <a:cxn ang="0">
                    <a:pos x="3" y="27"/>
                  </a:cxn>
                  <a:cxn ang="0">
                    <a:pos x="42" y="4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</a:cxnLst>
                <a:rect l="0" t="0" r="r" b="b"/>
                <a:pathLst>
                  <a:path w="44" h="29">
                    <a:moveTo>
                      <a:pt x="42" y="0"/>
                    </a:moveTo>
                    <a:cubicBezTo>
                      <a:pt x="19" y="0"/>
                      <a:pt x="0" y="12"/>
                      <a:pt x="0" y="27"/>
                    </a:cubicBezTo>
                    <a:cubicBezTo>
                      <a:pt x="0" y="28"/>
                      <a:pt x="0" y="29"/>
                      <a:pt x="1" y="29"/>
                    </a:cubicBezTo>
                    <a:cubicBezTo>
                      <a:pt x="3" y="29"/>
                      <a:pt x="3" y="28"/>
                      <a:pt x="3" y="27"/>
                    </a:cubicBezTo>
                    <a:cubicBezTo>
                      <a:pt x="3" y="15"/>
                      <a:pt x="21" y="4"/>
                      <a:pt x="42" y="4"/>
                    </a:cubicBezTo>
                    <a:cubicBezTo>
                      <a:pt x="43" y="4"/>
                      <a:pt x="44" y="3"/>
                      <a:pt x="44" y="2"/>
                    </a:cubicBezTo>
                    <a:cubicBezTo>
                      <a:pt x="44" y="1"/>
                      <a:pt x="43" y="0"/>
                      <a:pt x="42" y="0"/>
                    </a:cubicBezTo>
                    <a:close/>
                    <a:moveTo>
                      <a:pt x="42" y="0"/>
                    </a:moveTo>
                    <a:cubicBezTo>
                      <a:pt x="42" y="0"/>
                      <a:pt x="42" y="0"/>
                      <a:pt x="42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6" name="Freeform: Shape 122"/>
              <p:cNvSpPr>
                <a:spLocks/>
              </p:cNvSpPr>
              <p:nvPr/>
            </p:nvSpPr>
            <p:spPr bwMode="auto">
              <a:xfrm>
                <a:off x="8783638" y="1235076"/>
                <a:ext cx="360363" cy="312738"/>
              </a:xfrm>
              <a:custGeom>
                <a:avLst/>
                <a:gdLst/>
                <a:ahLst/>
                <a:cxnLst>
                  <a:cxn ang="0">
                    <a:pos x="62" y="0"/>
                  </a:cxn>
                  <a:cxn ang="0">
                    <a:pos x="0" y="46"/>
                  </a:cxn>
                  <a:cxn ang="0">
                    <a:pos x="27" y="84"/>
                  </a:cxn>
                  <a:cxn ang="0">
                    <a:pos x="27" y="84"/>
                  </a:cxn>
                  <a:cxn ang="0">
                    <a:pos x="20" y="102"/>
                  </a:cxn>
                  <a:cxn ang="0">
                    <a:pos x="20" y="104"/>
                  </a:cxn>
                  <a:cxn ang="0">
                    <a:pos x="23" y="107"/>
                  </a:cxn>
                  <a:cxn ang="0">
                    <a:pos x="24" y="107"/>
                  </a:cxn>
                  <a:cxn ang="0">
                    <a:pos x="50" y="91"/>
                  </a:cxn>
                  <a:cxn ang="0">
                    <a:pos x="62" y="92"/>
                  </a:cxn>
                  <a:cxn ang="0">
                    <a:pos x="123" y="46"/>
                  </a:cxn>
                  <a:cxn ang="0">
                    <a:pos x="62" y="0"/>
                  </a:cxn>
                  <a:cxn ang="0">
                    <a:pos x="62" y="84"/>
                  </a:cxn>
                  <a:cxn ang="0">
                    <a:pos x="51" y="83"/>
                  </a:cxn>
                  <a:cxn ang="0">
                    <a:pos x="50" y="83"/>
                  </a:cxn>
                  <a:cxn ang="0">
                    <a:pos x="44" y="86"/>
                  </a:cxn>
                  <a:cxn ang="0">
                    <a:pos x="32" y="96"/>
                  </a:cxn>
                  <a:cxn ang="0">
                    <a:pos x="35" y="85"/>
                  </a:cxn>
                  <a:cxn ang="0">
                    <a:pos x="35" y="84"/>
                  </a:cxn>
                  <a:cxn ang="0">
                    <a:pos x="31" y="77"/>
                  </a:cxn>
                  <a:cxn ang="0">
                    <a:pos x="8" y="46"/>
                  </a:cxn>
                  <a:cxn ang="0">
                    <a:pos x="62" y="7"/>
                  </a:cxn>
                  <a:cxn ang="0">
                    <a:pos x="115" y="46"/>
                  </a:cxn>
                  <a:cxn ang="0">
                    <a:pos x="62" y="84"/>
                  </a:cxn>
                  <a:cxn ang="0">
                    <a:pos x="62" y="84"/>
                  </a:cxn>
                  <a:cxn ang="0">
                    <a:pos x="62" y="84"/>
                  </a:cxn>
                </a:cxnLst>
                <a:rect l="0" t="0" r="r" b="b"/>
                <a:pathLst>
                  <a:path w="123" h="107">
                    <a:moveTo>
                      <a:pt x="62" y="0"/>
                    </a:moveTo>
                    <a:cubicBezTo>
                      <a:pt x="28" y="0"/>
                      <a:pt x="0" y="20"/>
                      <a:pt x="0" y="46"/>
                    </a:cubicBezTo>
                    <a:cubicBezTo>
                      <a:pt x="0" y="62"/>
                      <a:pt x="11" y="76"/>
                      <a:pt x="27" y="84"/>
                    </a:cubicBezTo>
                    <a:cubicBezTo>
                      <a:pt x="27" y="84"/>
                      <a:pt x="27" y="84"/>
                      <a:pt x="27" y="84"/>
                    </a:cubicBezTo>
                    <a:cubicBezTo>
                      <a:pt x="27" y="91"/>
                      <a:pt x="22" y="98"/>
                      <a:pt x="20" y="102"/>
                    </a:cubicBezTo>
                    <a:cubicBezTo>
                      <a:pt x="20" y="103"/>
                      <a:pt x="20" y="103"/>
                      <a:pt x="20" y="104"/>
                    </a:cubicBezTo>
                    <a:cubicBezTo>
                      <a:pt x="20" y="106"/>
                      <a:pt x="21" y="107"/>
                      <a:pt x="23" y="107"/>
                    </a:cubicBezTo>
                    <a:cubicBezTo>
                      <a:pt x="23" y="107"/>
                      <a:pt x="24" y="107"/>
                      <a:pt x="24" y="107"/>
                    </a:cubicBezTo>
                    <a:cubicBezTo>
                      <a:pt x="36" y="105"/>
                      <a:pt x="47" y="94"/>
                      <a:pt x="50" y="91"/>
                    </a:cubicBezTo>
                    <a:cubicBezTo>
                      <a:pt x="54" y="92"/>
                      <a:pt x="58" y="92"/>
                      <a:pt x="62" y="92"/>
                    </a:cubicBezTo>
                    <a:cubicBezTo>
                      <a:pt x="96" y="92"/>
                      <a:pt x="123" y="71"/>
                      <a:pt x="123" y="46"/>
                    </a:cubicBezTo>
                    <a:cubicBezTo>
                      <a:pt x="123" y="20"/>
                      <a:pt x="96" y="0"/>
                      <a:pt x="62" y="0"/>
                    </a:cubicBezTo>
                    <a:close/>
                    <a:moveTo>
                      <a:pt x="62" y="84"/>
                    </a:moveTo>
                    <a:cubicBezTo>
                      <a:pt x="58" y="84"/>
                      <a:pt x="55" y="84"/>
                      <a:pt x="51" y="83"/>
                    </a:cubicBezTo>
                    <a:cubicBezTo>
                      <a:pt x="51" y="83"/>
                      <a:pt x="50" y="83"/>
                      <a:pt x="50" y="83"/>
                    </a:cubicBezTo>
                    <a:cubicBezTo>
                      <a:pt x="48" y="83"/>
                      <a:pt x="45" y="84"/>
                      <a:pt x="44" y="86"/>
                    </a:cubicBezTo>
                    <a:cubicBezTo>
                      <a:pt x="42" y="88"/>
                      <a:pt x="38" y="93"/>
                      <a:pt x="32" y="96"/>
                    </a:cubicBezTo>
                    <a:cubicBezTo>
                      <a:pt x="34" y="92"/>
                      <a:pt x="35" y="89"/>
                      <a:pt x="35" y="85"/>
                    </a:cubicBezTo>
                    <a:cubicBezTo>
                      <a:pt x="35" y="84"/>
                      <a:pt x="35" y="84"/>
                      <a:pt x="35" y="84"/>
                    </a:cubicBezTo>
                    <a:cubicBezTo>
                      <a:pt x="35" y="81"/>
                      <a:pt x="33" y="78"/>
                      <a:pt x="31" y="77"/>
                    </a:cubicBezTo>
                    <a:cubicBezTo>
                      <a:pt x="17" y="70"/>
                      <a:pt x="8" y="58"/>
                      <a:pt x="8" y="46"/>
                    </a:cubicBezTo>
                    <a:cubicBezTo>
                      <a:pt x="8" y="25"/>
                      <a:pt x="32" y="7"/>
                      <a:pt x="62" y="7"/>
                    </a:cubicBezTo>
                    <a:cubicBezTo>
                      <a:pt x="91" y="7"/>
                      <a:pt x="115" y="25"/>
                      <a:pt x="115" y="46"/>
                    </a:cubicBezTo>
                    <a:cubicBezTo>
                      <a:pt x="115" y="67"/>
                      <a:pt x="91" y="84"/>
                      <a:pt x="62" y="84"/>
                    </a:cubicBezTo>
                    <a:close/>
                    <a:moveTo>
                      <a:pt x="62" y="84"/>
                    </a:moveTo>
                    <a:cubicBezTo>
                      <a:pt x="62" y="84"/>
                      <a:pt x="62" y="84"/>
                      <a:pt x="62" y="8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  <p:grpSp>
          <p:nvGrpSpPr>
            <p:cNvPr id="61" name="Group 123"/>
            <p:cNvGrpSpPr/>
            <p:nvPr/>
          </p:nvGrpSpPr>
          <p:grpSpPr>
            <a:xfrm>
              <a:off x="3373614" y="2508384"/>
              <a:ext cx="186596" cy="189096"/>
              <a:chOff x="3036888" y="1211263"/>
              <a:chExt cx="355600" cy="360363"/>
            </a:xfrm>
            <a:solidFill>
              <a:schemeClr val="bg1"/>
            </a:solidFill>
          </p:grpSpPr>
          <p:sp>
            <p:nvSpPr>
              <p:cNvPr id="62" name="Freeform: Shape 124"/>
              <p:cNvSpPr>
                <a:spLocks/>
              </p:cNvSpPr>
              <p:nvPr/>
            </p:nvSpPr>
            <p:spPr bwMode="auto">
              <a:xfrm>
                <a:off x="3036888" y="1211263"/>
                <a:ext cx="355600" cy="360363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27" y="0"/>
                  </a:cxn>
                  <a:cxn ang="0">
                    <a:pos x="15" y="12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0" y="31"/>
                  </a:cxn>
                  <a:cxn ang="0">
                    <a:pos x="0" y="107"/>
                  </a:cxn>
                  <a:cxn ang="0">
                    <a:pos x="15" y="123"/>
                  </a:cxn>
                  <a:cxn ang="0">
                    <a:pos x="107" y="123"/>
                  </a:cxn>
                  <a:cxn ang="0">
                    <a:pos x="122" y="107"/>
                  </a:cxn>
                  <a:cxn ang="0">
                    <a:pos x="122" y="12"/>
                  </a:cxn>
                  <a:cxn ang="0">
                    <a:pos x="111" y="0"/>
                  </a:cxn>
                  <a:cxn ang="0">
                    <a:pos x="115" y="107"/>
                  </a:cxn>
                  <a:cxn ang="0">
                    <a:pos x="107" y="115"/>
                  </a:cxn>
                  <a:cxn ang="0">
                    <a:pos x="15" y="115"/>
                  </a:cxn>
                  <a:cxn ang="0">
                    <a:pos x="7" y="107"/>
                  </a:cxn>
                  <a:cxn ang="0">
                    <a:pos x="7" y="31"/>
                  </a:cxn>
                  <a:cxn ang="0">
                    <a:pos x="11" y="27"/>
                  </a:cxn>
                  <a:cxn ang="0">
                    <a:pos x="15" y="27"/>
                  </a:cxn>
                  <a:cxn ang="0">
                    <a:pos x="15" y="104"/>
                  </a:cxn>
                  <a:cxn ang="0">
                    <a:pos x="19" y="107"/>
                  </a:cxn>
                  <a:cxn ang="0">
                    <a:pos x="23" y="104"/>
                  </a:cxn>
                  <a:cxn ang="0">
                    <a:pos x="23" y="12"/>
                  </a:cxn>
                  <a:cxn ang="0">
                    <a:pos x="27" y="8"/>
                  </a:cxn>
                  <a:cxn ang="0">
                    <a:pos x="111" y="8"/>
                  </a:cxn>
                  <a:cxn ang="0">
                    <a:pos x="115" y="12"/>
                  </a:cxn>
                  <a:cxn ang="0">
                    <a:pos x="115" y="107"/>
                  </a:cxn>
                  <a:cxn ang="0">
                    <a:pos x="115" y="107"/>
                  </a:cxn>
                  <a:cxn ang="0">
                    <a:pos x="115" y="107"/>
                  </a:cxn>
                </a:cxnLst>
                <a:rect l="0" t="0" r="r" b="b"/>
                <a:pathLst>
                  <a:path w="122" h="123">
                    <a:moveTo>
                      <a:pt x="111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0" y="0"/>
                      <a:pt x="15" y="5"/>
                      <a:pt x="15" y="12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5" y="19"/>
                      <a:pt x="0" y="24"/>
                      <a:pt x="0" y="31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0" y="116"/>
                      <a:pt x="7" y="123"/>
                      <a:pt x="15" y="123"/>
                    </a:cubicBezTo>
                    <a:cubicBezTo>
                      <a:pt x="107" y="123"/>
                      <a:pt x="107" y="123"/>
                      <a:pt x="107" y="123"/>
                    </a:cubicBezTo>
                    <a:cubicBezTo>
                      <a:pt x="116" y="123"/>
                      <a:pt x="122" y="116"/>
                      <a:pt x="122" y="107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22" y="5"/>
                      <a:pt x="117" y="0"/>
                      <a:pt x="111" y="0"/>
                    </a:cubicBezTo>
                    <a:close/>
                    <a:moveTo>
                      <a:pt x="115" y="107"/>
                    </a:moveTo>
                    <a:cubicBezTo>
                      <a:pt x="115" y="112"/>
                      <a:pt x="111" y="115"/>
                      <a:pt x="107" y="115"/>
                    </a:cubicBezTo>
                    <a:cubicBezTo>
                      <a:pt x="15" y="115"/>
                      <a:pt x="15" y="115"/>
                      <a:pt x="15" y="115"/>
                    </a:cubicBezTo>
                    <a:cubicBezTo>
                      <a:pt x="11" y="115"/>
                      <a:pt x="7" y="112"/>
                      <a:pt x="7" y="107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29"/>
                      <a:pt x="9" y="27"/>
                      <a:pt x="11" y="27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5" y="104"/>
                      <a:pt x="15" y="104"/>
                      <a:pt x="15" y="104"/>
                    </a:cubicBezTo>
                    <a:cubicBezTo>
                      <a:pt x="15" y="106"/>
                      <a:pt x="17" y="107"/>
                      <a:pt x="19" y="107"/>
                    </a:cubicBezTo>
                    <a:cubicBezTo>
                      <a:pt x="21" y="107"/>
                      <a:pt x="23" y="106"/>
                      <a:pt x="23" y="104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9"/>
                      <a:pt x="24" y="8"/>
                      <a:pt x="27" y="8"/>
                    </a:cubicBezTo>
                    <a:cubicBezTo>
                      <a:pt x="111" y="8"/>
                      <a:pt x="111" y="8"/>
                      <a:pt x="111" y="8"/>
                    </a:cubicBezTo>
                    <a:cubicBezTo>
                      <a:pt x="113" y="8"/>
                      <a:pt x="115" y="9"/>
                      <a:pt x="115" y="12"/>
                    </a:cubicBezTo>
                    <a:lnTo>
                      <a:pt x="115" y="107"/>
                    </a:lnTo>
                    <a:close/>
                    <a:moveTo>
                      <a:pt x="115" y="107"/>
                    </a:moveTo>
                    <a:cubicBezTo>
                      <a:pt x="115" y="107"/>
                      <a:pt x="115" y="107"/>
                      <a:pt x="115" y="107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3" name="Freeform: Shape 125"/>
              <p:cNvSpPr>
                <a:spLocks/>
              </p:cNvSpPr>
              <p:nvPr/>
            </p:nvSpPr>
            <p:spPr bwMode="auto">
              <a:xfrm>
                <a:off x="3249613" y="1346201"/>
                <a:ext cx="100013" cy="11113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32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</a:cxnLst>
                <a:rect l="0" t="0" r="r" b="b"/>
                <a:pathLst>
                  <a:path w="34" h="4">
                    <a:moveTo>
                      <a:pt x="1" y="4"/>
                    </a:moveTo>
                    <a:cubicBezTo>
                      <a:pt x="32" y="4"/>
                      <a:pt x="32" y="4"/>
                      <a:pt x="32" y="4"/>
                    </a:cubicBezTo>
                    <a:cubicBezTo>
                      <a:pt x="33" y="4"/>
                      <a:pt x="34" y="3"/>
                      <a:pt x="34" y="2"/>
                    </a:cubicBezTo>
                    <a:cubicBezTo>
                      <a:pt x="34" y="1"/>
                      <a:pt x="33" y="0"/>
                      <a:pt x="3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lose/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4" name="Freeform: Shape 126"/>
              <p:cNvSpPr>
                <a:spLocks/>
              </p:cNvSpPr>
              <p:nvPr/>
            </p:nvSpPr>
            <p:spPr bwMode="auto">
              <a:xfrm>
                <a:off x="3249613" y="1314451"/>
                <a:ext cx="100013" cy="7938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32" y="3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</a:cxnLst>
                <a:rect l="0" t="0" r="r" b="b"/>
                <a:pathLst>
                  <a:path w="34" h="3">
                    <a:moveTo>
                      <a:pt x="1" y="3"/>
                    </a:moveTo>
                    <a:cubicBezTo>
                      <a:pt x="32" y="3"/>
                      <a:pt x="32" y="3"/>
                      <a:pt x="32" y="3"/>
                    </a:cubicBezTo>
                    <a:cubicBezTo>
                      <a:pt x="33" y="3"/>
                      <a:pt x="34" y="3"/>
                      <a:pt x="34" y="2"/>
                    </a:cubicBezTo>
                    <a:cubicBezTo>
                      <a:pt x="34" y="1"/>
                      <a:pt x="33" y="0"/>
                      <a:pt x="3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0" y="3"/>
                      <a:pt x="1" y="3"/>
                    </a:cubicBezTo>
                    <a:close/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5" name="Freeform: Shape 127"/>
              <p:cNvSpPr>
                <a:spLocks/>
              </p:cNvSpPr>
              <p:nvPr/>
            </p:nvSpPr>
            <p:spPr bwMode="auto">
              <a:xfrm>
                <a:off x="3249613" y="1277938"/>
                <a:ext cx="100013" cy="12700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32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</a:cxnLst>
                <a:rect l="0" t="0" r="r" b="b"/>
                <a:pathLst>
                  <a:path w="34" h="4">
                    <a:moveTo>
                      <a:pt x="1" y="4"/>
                    </a:moveTo>
                    <a:cubicBezTo>
                      <a:pt x="32" y="4"/>
                      <a:pt x="32" y="4"/>
                      <a:pt x="32" y="4"/>
                    </a:cubicBezTo>
                    <a:cubicBezTo>
                      <a:pt x="33" y="4"/>
                      <a:pt x="34" y="3"/>
                      <a:pt x="34" y="2"/>
                    </a:cubicBezTo>
                    <a:cubicBezTo>
                      <a:pt x="34" y="1"/>
                      <a:pt x="33" y="0"/>
                      <a:pt x="3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lose/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6" name="Freeform: Shape 128"/>
              <p:cNvSpPr>
                <a:spLocks/>
              </p:cNvSpPr>
              <p:nvPr/>
            </p:nvSpPr>
            <p:spPr bwMode="auto">
              <a:xfrm>
                <a:off x="3124200" y="1516063"/>
                <a:ext cx="101600" cy="11113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33" y="4"/>
                  </a:cxn>
                  <a:cxn ang="0">
                    <a:pos x="35" y="2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3" y="0"/>
                  </a:cxn>
                </a:cxnLst>
                <a:rect l="0" t="0" r="r" b="b"/>
                <a:pathLst>
                  <a:path w="35" h="4">
                    <a:moveTo>
                      <a:pt x="3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4" y="4"/>
                      <a:pt x="35" y="3"/>
                      <a:pt x="35" y="2"/>
                    </a:cubicBezTo>
                    <a:cubicBezTo>
                      <a:pt x="35" y="1"/>
                      <a:pt x="34" y="0"/>
                      <a:pt x="33" y="0"/>
                    </a:cubicBezTo>
                    <a:close/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7" name="Freeform: Shape 129"/>
              <p:cNvSpPr>
                <a:spLocks/>
              </p:cNvSpPr>
              <p:nvPr/>
            </p:nvSpPr>
            <p:spPr bwMode="auto">
              <a:xfrm>
                <a:off x="3124200" y="1481138"/>
                <a:ext cx="101600" cy="11113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33" y="4"/>
                  </a:cxn>
                  <a:cxn ang="0">
                    <a:pos x="35" y="2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3" y="0"/>
                  </a:cxn>
                </a:cxnLst>
                <a:rect l="0" t="0" r="r" b="b"/>
                <a:pathLst>
                  <a:path w="35" h="4">
                    <a:moveTo>
                      <a:pt x="3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4" y="4"/>
                      <a:pt x="35" y="3"/>
                      <a:pt x="35" y="2"/>
                    </a:cubicBezTo>
                    <a:cubicBezTo>
                      <a:pt x="35" y="1"/>
                      <a:pt x="34" y="0"/>
                      <a:pt x="33" y="0"/>
                    </a:cubicBezTo>
                    <a:close/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8" name="Freeform: Shape 130"/>
              <p:cNvSpPr>
                <a:spLocks/>
              </p:cNvSpPr>
              <p:nvPr/>
            </p:nvSpPr>
            <p:spPr bwMode="auto">
              <a:xfrm>
                <a:off x="3124200" y="1449388"/>
                <a:ext cx="101600" cy="11113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33" y="4"/>
                  </a:cxn>
                  <a:cxn ang="0">
                    <a:pos x="35" y="2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3" y="0"/>
                  </a:cxn>
                </a:cxnLst>
                <a:rect l="0" t="0" r="r" b="b"/>
                <a:pathLst>
                  <a:path w="35" h="4">
                    <a:moveTo>
                      <a:pt x="3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4" y="4"/>
                      <a:pt x="35" y="3"/>
                      <a:pt x="35" y="2"/>
                    </a:cubicBezTo>
                    <a:cubicBezTo>
                      <a:pt x="35" y="1"/>
                      <a:pt x="34" y="0"/>
                      <a:pt x="33" y="0"/>
                    </a:cubicBezTo>
                    <a:close/>
                    <a:moveTo>
                      <a:pt x="33" y="0"/>
                    </a:moveTo>
                    <a:cubicBezTo>
                      <a:pt x="33" y="0"/>
                      <a:pt x="33" y="0"/>
                      <a:pt x="33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69" name="Freeform: Shape 131"/>
              <p:cNvSpPr>
                <a:spLocks/>
              </p:cNvSpPr>
              <p:nvPr/>
            </p:nvSpPr>
            <p:spPr bwMode="auto">
              <a:xfrm>
                <a:off x="3249613" y="1516063"/>
                <a:ext cx="100013" cy="11113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2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34" h="4">
                    <a:moveTo>
                      <a:pt x="3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3" y="4"/>
                      <a:pt x="34" y="3"/>
                      <a:pt x="34" y="2"/>
                    </a:cubicBezTo>
                    <a:cubicBezTo>
                      <a:pt x="34" y="1"/>
                      <a:pt x="33" y="0"/>
                      <a:pt x="32" y="0"/>
                    </a:cubicBezTo>
                    <a:close/>
                    <a:moveTo>
                      <a:pt x="32" y="0"/>
                    </a:move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0" name="Freeform: Shape 132"/>
              <p:cNvSpPr>
                <a:spLocks/>
              </p:cNvSpPr>
              <p:nvPr/>
            </p:nvSpPr>
            <p:spPr bwMode="auto">
              <a:xfrm>
                <a:off x="3249613" y="1481138"/>
                <a:ext cx="100013" cy="11113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2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34" h="4">
                    <a:moveTo>
                      <a:pt x="3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3" y="4"/>
                      <a:pt x="34" y="3"/>
                      <a:pt x="34" y="2"/>
                    </a:cubicBezTo>
                    <a:cubicBezTo>
                      <a:pt x="34" y="1"/>
                      <a:pt x="33" y="0"/>
                      <a:pt x="32" y="0"/>
                    </a:cubicBezTo>
                    <a:close/>
                    <a:moveTo>
                      <a:pt x="32" y="0"/>
                    </a:move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1" name="Freeform: Shape 133"/>
              <p:cNvSpPr>
                <a:spLocks/>
              </p:cNvSpPr>
              <p:nvPr/>
            </p:nvSpPr>
            <p:spPr bwMode="auto">
              <a:xfrm>
                <a:off x="3249613" y="1449388"/>
                <a:ext cx="100013" cy="11113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2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34" h="4">
                    <a:moveTo>
                      <a:pt x="3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0" y="4"/>
                      <a:pt x="1" y="4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3" y="4"/>
                      <a:pt x="34" y="3"/>
                      <a:pt x="34" y="2"/>
                    </a:cubicBezTo>
                    <a:cubicBezTo>
                      <a:pt x="34" y="1"/>
                      <a:pt x="33" y="0"/>
                      <a:pt x="32" y="0"/>
                    </a:cubicBezTo>
                    <a:close/>
                    <a:moveTo>
                      <a:pt x="32" y="0"/>
                    </a:move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2" name="Freeform: Shape 134"/>
              <p:cNvSpPr>
                <a:spLocks/>
              </p:cNvSpPr>
              <p:nvPr/>
            </p:nvSpPr>
            <p:spPr bwMode="auto">
              <a:xfrm>
                <a:off x="3124200" y="1381126"/>
                <a:ext cx="225425" cy="12700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75" y="4"/>
                  </a:cxn>
                  <a:cxn ang="0">
                    <a:pos x="77" y="2"/>
                  </a:cxn>
                  <a:cxn ang="0">
                    <a:pos x="75" y="0"/>
                  </a:cxn>
                  <a:cxn ang="0">
                    <a:pos x="75" y="0"/>
                  </a:cxn>
                  <a:cxn ang="0">
                    <a:pos x="75" y="0"/>
                  </a:cxn>
                </a:cxnLst>
                <a:rect l="0" t="0" r="r" b="b"/>
                <a:pathLst>
                  <a:path w="77" h="4">
                    <a:moveTo>
                      <a:pt x="75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75" y="4"/>
                      <a:pt x="75" y="4"/>
                      <a:pt x="75" y="4"/>
                    </a:cubicBezTo>
                    <a:cubicBezTo>
                      <a:pt x="76" y="4"/>
                      <a:pt x="77" y="3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75" y="0"/>
                    </a:moveTo>
                    <a:cubicBezTo>
                      <a:pt x="75" y="0"/>
                      <a:pt x="75" y="0"/>
                      <a:pt x="75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3" name="Freeform: Shape 135"/>
              <p:cNvSpPr>
                <a:spLocks/>
              </p:cNvSpPr>
              <p:nvPr/>
            </p:nvSpPr>
            <p:spPr bwMode="auto">
              <a:xfrm>
                <a:off x="3124200" y="1412876"/>
                <a:ext cx="225425" cy="12700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75" y="4"/>
                  </a:cxn>
                  <a:cxn ang="0">
                    <a:pos x="77" y="2"/>
                  </a:cxn>
                  <a:cxn ang="0">
                    <a:pos x="75" y="0"/>
                  </a:cxn>
                  <a:cxn ang="0">
                    <a:pos x="75" y="0"/>
                  </a:cxn>
                  <a:cxn ang="0">
                    <a:pos x="75" y="0"/>
                  </a:cxn>
                </a:cxnLst>
                <a:rect l="0" t="0" r="r" b="b"/>
                <a:pathLst>
                  <a:path w="77" h="4">
                    <a:moveTo>
                      <a:pt x="75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75" y="4"/>
                      <a:pt x="75" y="4"/>
                      <a:pt x="75" y="4"/>
                    </a:cubicBezTo>
                    <a:cubicBezTo>
                      <a:pt x="76" y="4"/>
                      <a:pt x="77" y="3"/>
                      <a:pt x="77" y="2"/>
                    </a:cubicBezTo>
                    <a:cubicBezTo>
                      <a:pt x="77" y="1"/>
                      <a:pt x="76" y="0"/>
                      <a:pt x="75" y="0"/>
                    </a:cubicBezTo>
                    <a:close/>
                    <a:moveTo>
                      <a:pt x="75" y="0"/>
                    </a:moveTo>
                    <a:cubicBezTo>
                      <a:pt x="75" y="0"/>
                      <a:pt x="75" y="0"/>
                      <a:pt x="75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  <p:sp>
            <p:nvSpPr>
              <p:cNvPr id="74" name="Freeform: Shape 136"/>
              <p:cNvSpPr>
                <a:spLocks/>
              </p:cNvSpPr>
              <p:nvPr/>
            </p:nvSpPr>
            <p:spPr bwMode="auto">
              <a:xfrm>
                <a:off x="3124200" y="1255713"/>
                <a:ext cx="101600" cy="101600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31" y="35"/>
                  </a:cxn>
                  <a:cxn ang="0">
                    <a:pos x="35" y="31"/>
                  </a:cxn>
                  <a:cxn ang="0">
                    <a:pos x="35" y="4"/>
                  </a:cxn>
                  <a:cxn ang="0">
                    <a:pos x="31" y="0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0" y="31"/>
                  </a:cxn>
                  <a:cxn ang="0">
                    <a:pos x="4" y="35"/>
                  </a:cxn>
                  <a:cxn ang="0">
                    <a:pos x="8" y="8"/>
                  </a:cxn>
                  <a:cxn ang="0">
                    <a:pos x="27" y="8"/>
                  </a:cxn>
                  <a:cxn ang="0">
                    <a:pos x="27" y="27"/>
                  </a:cxn>
                  <a:cxn ang="0">
                    <a:pos x="8" y="27"/>
                  </a:cxn>
                  <a:cxn ang="0">
                    <a:pos x="8" y="8"/>
                  </a:cxn>
                  <a:cxn ang="0">
                    <a:pos x="8" y="8"/>
                  </a:cxn>
                  <a:cxn ang="0">
                    <a:pos x="8" y="8"/>
                  </a:cxn>
                </a:cxnLst>
                <a:rect l="0" t="0" r="r" b="b"/>
                <a:pathLst>
                  <a:path w="35" h="35">
                    <a:moveTo>
                      <a:pt x="4" y="35"/>
                    </a:moveTo>
                    <a:cubicBezTo>
                      <a:pt x="31" y="35"/>
                      <a:pt x="31" y="35"/>
                      <a:pt x="31" y="35"/>
                    </a:cubicBezTo>
                    <a:cubicBezTo>
                      <a:pt x="33" y="35"/>
                      <a:pt x="35" y="33"/>
                      <a:pt x="35" y="31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5" y="2"/>
                      <a:pt x="33" y="0"/>
                      <a:pt x="31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3"/>
                      <a:pt x="2" y="35"/>
                      <a:pt x="4" y="35"/>
                    </a:cubicBezTo>
                    <a:close/>
                    <a:moveTo>
                      <a:pt x="8" y="8"/>
                    </a:moveTo>
                    <a:cubicBezTo>
                      <a:pt x="27" y="8"/>
                      <a:pt x="27" y="8"/>
                      <a:pt x="27" y="8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8" y="27"/>
                      <a:pt x="8" y="27"/>
                      <a:pt x="8" y="27"/>
                    </a:cubicBezTo>
                    <a:lnTo>
                      <a:pt x="8" y="8"/>
                    </a:lnTo>
                    <a:close/>
                    <a:moveTo>
                      <a:pt x="8" y="8"/>
                    </a:moveTo>
                    <a:cubicBezTo>
                      <a:pt x="8" y="8"/>
                      <a:pt x="8" y="8"/>
                      <a:pt x="8" y="8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1867">
                  <a:solidFill>
                    <a:schemeClr val="bg1">
                      <a:lumMod val="5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微软雅黑 Light" panose="020B0502040204020203" pitchFamily="34" charset="-122"/>
                </a:endParaRPr>
              </a:p>
            </p:txBody>
          </p:sp>
        </p:grpSp>
      </p:grpSp>
      <p:sp>
        <p:nvSpPr>
          <p:cNvPr id="102" name="Freeform: Shape 40"/>
          <p:cNvSpPr/>
          <p:nvPr/>
        </p:nvSpPr>
        <p:spPr>
          <a:xfrm>
            <a:off x="3867274" y="3786653"/>
            <a:ext cx="1175377" cy="23876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33" extrusionOk="0">
                <a:moveTo>
                  <a:pt x="18888" y="1342"/>
                </a:moveTo>
                <a:cubicBezTo>
                  <a:pt x="17357" y="2323"/>
                  <a:pt x="15980" y="3551"/>
                  <a:pt x="15190" y="5053"/>
                </a:cubicBezTo>
                <a:cubicBezTo>
                  <a:pt x="15190" y="5053"/>
                  <a:pt x="11881" y="1601"/>
                  <a:pt x="3746" y="0"/>
                </a:cubicBezTo>
                <a:cubicBezTo>
                  <a:pt x="4160" y="206"/>
                  <a:pt x="4539" y="435"/>
                  <a:pt x="4861" y="691"/>
                </a:cubicBezTo>
                <a:cubicBezTo>
                  <a:pt x="5120" y="897"/>
                  <a:pt x="5323" y="1114"/>
                  <a:pt x="5495" y="1334"/>
                </a:cubicBezTo>
                <a:cubicBezTo>
                  <a:pt x="7893" y="2663"/>
                  <a:pt x="10167" y="4819"/>
                  <a:pt x="9604" y="8114"/>
                </a:cubicBezTo>
                <a:cubicBezTo>
                  <a:pt x="9604" y="8114"/>
                  <a:pt x="6838" y="6371"/>
                  <a:pt x="0" y="7292"/>
                </a:cubicBezTo>
                <a:cubicBezTo>
                  <a:pt x="0" y="7292"/>
                  <a:pt x="15106" y="7260"/>
                  <a:pt x="7500" y="20907"/>
                </a:cubicBezTo>
                <a:cubicBezTo>
                  <a:pt x="7500" y="20907"/>
                  <a:pt x="13473" y="21600"/>
                  <a:pt x="19030" y="20967"/>
                </a:cubicBezTo>
                <a:cubicBezTo>
                  <a:pt x="19030" y="20967"/>
                  <a:pt x="12279" y="8657"/>
                  <a:pt x="21600" y="1065"/>
                </a:cubicBezTo>
                <a:cubicBezTo>
                  <a:pt x="20647" y="1227"/>
                  <a:pt x="19694" y="1307"/>
                  <a:pt x="18888" y="134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anchor="ctr"/>
          <a:lstStyle/>
          <a:p>
            <a:pPr algn="ctr"/>
            <a:endParaRPr sz="2400"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53" y="260648"/>
            <a:ext cx="77724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矩形 102"/>
          <p:cNvSpPr/>
          <p:nvPr/>
        </p:nvSpPr>
        <p:spPr>
          <a:xfrm>
            <a:off x="1264898" y="4429360"/>
            <a:ext cx="2979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TW" altLang="en-US" sz="28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人員對象：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資格限制不盡相同，</a:t>
            </a:r>
            <a:endParaRPr lang="en-US" altLang="zh-TW" sz="20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請依各單位規定辦理。</a:t>
            </a:r>
            <a:endParaRPr lang="en-US" altLang="zh-TW" sz="20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5396380" y="4180062"/>
            <a:ext cx="3297170" cy="169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28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時間限制：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申請期限不同，</a:t>
            </a:r>
            <a:endParaRPr lang="en-US" altLang="zh-TW" sz="24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請依各公告截止日期前</a:t>
            </a:r>
            <a:endParaRPr lang="en-US" altLang="zh-TW" sz="2400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24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提出申請。</a:t>
            </a:r>
          </a:p>
        </p:txBody>
      </p:sp>
      <p:sp>
        <p:nvSpPr>
          <p:cNvPr id="105" name="矩形 104"/>
          <p:cNvSpPr/>
          <p:nvPr/>
        </p:nvSpPr>
        <p:spPr>
          <a:xfrm>
            <a:off x="1051002" y="1196752"/>
            <a:ext cx="475896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zh-TW" altLang="en-US" sz="360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各項校外獎學金申請</a:t>
            </a:r>
            <a:r>
              <a:rPr lang="zh-TW" altLang="en-US" sz="3600" u="sng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  </a:t>
            </a: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8BE7C5B6-2AAD-4658-AAE9-57C534A322C2}"/>
              </a:ext>
            </a:extLst>
          </p:cNvPr>
          <p:cNvSpPr/>
          <p:nvPr/>
        </p:nvSpPr>
        <p:spPr>
          <a:xfrm>
            <a:off x="1056713" y="6170826"/>
            <a:ext cx="7572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*相關資訊公告於本組校外獎助學金網頁，請上網查詢   </a:t>
            </a:r>
            <a:r>
              <a:rPr lang="en-US" altLang="zh-TW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動態更新</a:t>
            </a:r>
            <a:r>
              <a:rPr lang="en-US" altLang="zh-TW" sz="2000" dirty="0">
                <a:solidFill>
                  <a:prstClr val="black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5271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47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761863" y="260648"/>
            <a:ext cx="7772400" cy="1143000"/>
          </a:xfrm>
        </p:spPr>
        <p:txBody>
          <a:bodyPr/>
          <a:lstStyle/>
          <a:p>
            <a:pPr eaLnBrk="1" hangingPunct="1"/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生活事務組之服務業務</a:t>
            </a:r>
            <a:r>
              <a:rPr lang="en-US" altLang="zh-TW" sz="14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(5/9)</a:t>
            </a:r>
          </a:p>
        </p:txBody>
      </p:sp>
      <p:sp>
        <p:nvSpPr>
          <p:cNvPr id="5" name="矩形 4"/>
          <p:cNvSpPr/>
          <p:nvPr/>
        </p:nvSpPr>
        <p:spPr>
          <a:xfrm>
            <a:off x="899592" y="1196752"/>
            <a:ext cx="318548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360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弱勢助學計畫</a:t>
            </a:r>
            <a:r>
              <a:rPr lang="zh-TW" altLang="en-US" sz="320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 </a:t>
            </a:r>
          </a:p>
        </p:txBody>
      </p:sp>
      <p:sp>
        <p:nvSpPr>
          <p:cNvPr id="6" name="Freeform: Shape 3"/>
          <p:cNvSpPr>
            <a:spLocks/>
          </p:cNvSpPr>
          <p:nvPr/>
        </p:nvSpPr>
        <p:spPr bwMode="auto">
          <a:xfrm>
            <a:off x="1785881" y="2703395"/>
            <a:ext cx="1007222" cy="1131745"/>
          </a:xfrm>
          <a:custGeom>
            <a:avLst/>
            <a:gdLst>
              <a:gd name="T0" fmla="+- 0 10800 961"/>
              <a:gd name="T1" fmla="*/ T0 w 19679"/>
              <a:gd name="T2" fmla="*/ 10352 h 20704"/>
              <a:gd name="T3" fmla="+- 0 10800 961"/>
              <a:gd name="T4" fmla="*/ T3 w 19679"/>
              <a:gd name="T5" fmla="*/ 10352 h 20704"/>
              <a:gd name="T6" fmla="+- 0 10800 961"/>
              <a:gd name="T7" fmla="*/ T6 w 19679"/>
              <a:gd name="T8" fmla="*/ 10352 h 20704"/>
              <a:gd name="T9" fmla="+- 0 10800 961"/>
              <a:gd name="T10" fmla="*/ T9 w 19679"/>
              <a:gd name="T11" fmla="*/ 10352 h 20704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0704">
                <a:moveTo>
                  <a:pt x="11880" y="0"/>
                </a:moveTo>
                <a:cubicBezTo>
                  <a:pt x="10803" y="87"/>
                  <a:pt x="9750" y="505"/>
                  <a:pt x="8926" y="1250"/>
                </a:cubicBezTo>
                <a:cubicBezTo>
                  <a:pt x="8506" y="1629"/>
                  <a:pt x="8190" y="2063"/>
                  <a:pt x="7960" y="2524"/>
                </a:cubicBezTo>
                <a:cubicBezTo>
                  <a:pt x="6100" y="2860"/>
                  <a:pt x="4322" y="3700"/>
                  <a:pt x="2881" y="5043"/>
                </a:cubicBezTo>
                <a:cubicBezTo>
                  <a:pt x="-961" y="8625"/>
                  <a:pt x="-961" y="14435"/>
                  <a:pt x="2881" y="18017"/>
                </a:cubicBezTo>
                <a:cubicBezTo>
                  <a:pt x="6723" y="21600"/>
                  <a:pt x="12954" y="21599"/>
                  <a:pt x="16796" y="18017"/>
                </a:cubicBezTo>
                <a:cubicBezTo>
                  <a:pt x="20638" y="14435"/>
                  <a:pt x="20638" y="8625"/>
                  <a:pt x="16796" y="5043"/>
                </a:cubicBezTo>
                <a:cubicBezTo>
                  <a:pt x="15021" y="3388"/>
                  <a:pt x="12736" y="2509"/>
                  <a:pt x="10412" y="2383"/>
                </a:cubicBezTo>
                <a:cubicBezTo>
                  <a:pt x="10678" y="1519"/>
                  <a:pt x="11159" y="697"/>
                  <a:pt x="11880" y="0"/>
                </a:cubicBezTo>
                <a:close/>
                <a:moveTo>
                  <a:pt x="9838" y="5244"/>
                </a:moveTo>
                <a:cubicBezTo>
                  <a:pt x="11564" y="5244"/>
                  <a:pt x="13290" y="5857"/>
                  <a:pt x="14607" y="7085"/>
                </a:cubicBezTo>
                <a:cubicBezTo>
                  <a:pt x="17240" y="9540"/>
                  <a:pt x="17240" y="13521"/>
                  <a:pt x="14607" y="15976"/>
                </a:cubicBezTo>
                <a:cubicBezTo>
                  <a:pt x="11974" y="18431"/>
                  <a:pt x="7703" y="18431"/>
                  <a:pt x="5070" y="15976"/>
                </a:cubicBezTo>
                <a:cubicBezTo>
                  <a:pt x="2437" y="13521"/>
                  <a:pt x="2437" y="9540"/>
                  <a:pt x="5070" y="7085"/>
                </a:cubicBezTo>
                <a:cubicBezTo>
                  <a:pt x="6387" y="5857"/>
                  <a:pt x="8113" y="5244"/>
                  <a:pt x="9838" y="524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微软雅黑 Light" panose="020B0502040204020203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微软雅黑 Light" panose="020B0502040204020203" pitchFamily="34" charset="-122"/>
              </a:rPr>
              <a:t>第一級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微软雅黑 Light" panose="020B0502040204020203" pitchFamily="34" charset="-122"/>
            </a:endParaRPr>
          </a:p>
        </p:txBody>
      </p:sp>
      <p:sp>
        <p:nvSpPr>
          <p:cNvPr id="7" name="Freeform: Shape 4"/>
          <p:cNvSpPr>
            <a:spLocks/>
          </p:cNvSpPr>
          <p:nvPr/>
        </p:nvSpPr>
        <p:spPr bwMode="auto">
          <a:xfrm>
            <a:off x="2956827" y="3263767"/>
            <a:ext cx="1007222" cy="1135368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8" y="0"/>
                </a:moveTo>
                <a:cubicBezTo>
                  <a:pt x="7321" y="0"/>
                  <a:pt x="4802" y="944"/>
                  <a:pt x="2881" y="2835"/>
                </a:cubicBezTo>
                <a:cubicBezTo>
                  <a:pt x="-961" y="6616"/>
                  <a:pt x="-961" y="12749"/>
                  <a:pt x="2881" y="16530"/>
                </a:cubicBezTo>
                <a:cubicBezTo>
                  <a:pt x="4648" y="18270"/>
                  <a:pt x="6921" y="19199"/>
                  <a:pt x="9234" y="19338"/>
                </a:cubicBezTo>
                <a:cubicBezTo>
                  <a:pt x="8955" y="20157"/>
                  <a:pt x="8491" y="20932"/>
                  <a:pt x="7837" y="21600"/>
                </a:cubicBezTo>
                <a:cubicBezTo>
                  <a:pt x="8914" y="21508"/>
                  <a:pt x="9967" y="21069"/>
                  <a:pt x="10791" y="20282"/>
                </a:cubicBezTo>
                <a:cubicBezTo>
                  <a:pt x="11132" y="19957"/>
                  <a:pt x="11400" y="19590"/>
                  <a:pt x="11615" y="19205"/>
                </a:cubicBezTo>
                <a:cubicBezTo>
                  <a:pt x="13512" y="18863"/>
                  <a:pt x="15329" y="17974"/>
                  <a:pt x="16796" y="16530"/>
                </a:cubicBezTo>
                <a:cubicBezTo>
                  <a:pt x="20638" y="12749"/>
                  <a:pt x="20638" y="6616"/>
                  <a:pt x="16796" y="2835"/>
                </a:cubicBezTo>
                <a:cubicBezTo>
                  <a:pt x="14875" y="944"/>
                  <a:pt x="12356" y="0"/>
                  <a:pt x="9838" y="0"/>
                </a:cubicBezTo>
                <a:close/>
                <a:moveTo>
                  <a:pt x="9838" y="3047"/>
                </a:moveTo>
                <a:cubicBezTo>
                  <a:pt x="11564" y="3047"/>
                  <a:pt x="13290" y="3694"/>
                  <a:pt x="14607" y="4990"/>
                </a:cubicBezTo>
                <a:cubicBezTo>
                  <a:pt x="17240" y="7581"/>
                  <a:pt x="17240" y="11784"/>
                  <a:pt x="14607" y="14375"/>
                </a:cubicBezTo>
                <a:cubicBezTo>
                  <a:pt x="11973" y="16967"/>
                  <a:pt x="7703" y="16967"/>
                  <a:pt x="5070" y="14375"/>
                </a:cubicBezTo>
                <a:cubicBezTo>
                  <a:pt x="2437" y="11784"/>
                  <a:pt x="2437" y="7581"/>
                  <a:pt x="5070" y="4990"/>
                </a:cubicBezTo>
                <a:cubicBezTo>
                  <a:pt x="6387" y="3694"/>
                  <a:pt x="8113" y="3047"/>
                  <a:pt x="9838" y="304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8" name="Freeform: Shape 5"/>
          <p:cNvSpPr>
            <a:spLocks/>
          </p:cNvSpPr>
          <p:nvPr/>
        </p:nvSpPr>
        <p:spPr bwMode="auto">
          <a:xfrm>
            <a:off x="4141998" y="2715488"/>
            <a:ext cx="995506" cy="1131745"/>
          </a:xfrm>
          <a:custGeom>
            <a:avLst/>
            <a:gdLst>
              <a:gd name="T0" fmla="+- 0 10800 961"/>
              <a:gd name="T1" fmla="*/ T0 w 19679"/>
              <a:gd name="T2" fmla="*/ 10352 h 20704"/>
              <a:gd name="T3" fmla="+- 0 10800 961"/>
              <a:gd name="T4" fmla="*/ T3 w 19679"/>
              <a:gd name="T5" fmla="*/ 10352 h 20704"/>
              <a:gd name="T6" fmla="+- 0 10800 961"/>
              <a:gd name="T7" fmla="*/ T6 w 19679"/>
              <a:gd name="T8" fmla="*/ 10352 h 20704"/>
              <a:gd name="T9" fmla="+- 0 10800 961"/>
              <a:gd name="T10" fmla="*/ T9 w 19679"/>
              <a:gd name="T11" fmla="*/ 10352 h 20704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0704">
                <a:moveTo>
                  <a:pt x="11963" y="0"/>
                </a:moveTo>
                <a:cubicBezTo>
                  <a:pt x="10886" y="87"/>
                  <a:pt x="9837" y="505"/>
                  <a:pt x="9012" y="1250"/>
                </a:cubicBezTo>
                <a:cubicBezTo>
                  <a:pt x="8596" y="1626"/>
                  <a:pt x="8279" y="2055"/>
                  <a:pt x="8050" y="2513"/>
                </a:cubicBezTo>
                <a:cubicBezTo>
                  <a:pt x="6157" y="2837"/>
                  <a:pt x="4344" y="3678"/>
                  <a:pt x="2881" y="5043"/>
                </a:cubicBezTo>
                <a:cubicBezTo>
                  <a:pt x="-961" y="8625"/>
                  <a:pt x="-961" y="14435"/>
                  <a:pt x="2881" y="18017"/>
                </a:cubicBezTo>
                <a:cubicBezTo>
                  <a:pt x="6723" y="21600"/>
                  <a:pt x="12954" y="21599"/>
                  <a:pt x="16796" y="18017"/>
                </a:cubicBezTo>
                <a:cubicBezTo>
                  <a:pt x="20638" y="14435"/>
                  <a:pt x="20638" y="8625"/>
                  <a:pt x="16796" y="5043"/>
                </a:cubicBezTo>
                <a:cubicBezTo>
                  <a:pt x="15042" y="3408"/>
                  <a:pt x="12790" y="2528"/>
                  <a:pt x="10495" y="2386"/>
                </a:cubicBezTo>
                <a:cubicBezTo>
                  <a:pt x="10761" y="1521"/>
                  <a:pt x="11241" y="697"/>
                  <a:pt x="11963" y="0"/>
                </a:cubicBezTo>
                <a:close/>
                <a:moveTo>
                  <a:pt x="9838" y="5244"/>
                </a:moveTo>
                <a:cubicBezTo>
                  <a:pt x="11564" y="5244"/>
                  <a:pt x="13290" y="5857"/>
                  <a:pt x="14607" y="7085"/>
                </a:cubicBezTo>
                <a:cubicBezTo>
                  <a:pt x="17240" y="9540"/>
                  <a:pt x="17240" y="13521"/>
                  <a:pt x="14607" y="15976"/>
                </a:cubicBezTo>
                <a:cubicBezTo>
                  <a:pt x="11974" y="18431"/>
                  <a:pt x="7703" y="18431"/>
                  <a:pt x="5070" y="15976"/>
                </a:cubicBezTo>
                <a:cubicBezTo>
                  <a:pt x="2437" y="13521"/>
                  <a:pt x="2437" y="9540"/>
                  <a:pt x="5070" y="7085"/>
                </a:cubicBezTo>
                <a:cubicBezTo>
                  <a:pt x="6387" y="5857"/>
                  <a:pt x="8113" y="5244"/>
                  <a:pt x="9838" y="524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微软雅黑 Light" panose="020B0502040204020203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微软雅黑 Light" panose="020B0502040204020203" pitchFamily="34" charset="-122"/>
              </a:rPr>
              <a:t>第三級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微软雅黑 Light" panose="020B0502040204020203" pitchFamily="34" charset="-122"/>
            </a:endParaRPr>
          </a:p>
        </p:txBody>
      </p:sp>
      <p:sp>
        <p:nvSpPr>
          <p:cNvPr id="9" name="Freeform: Shape 6"/>
          <p:cNvSpPr>
            <a:spLocks/>
          </p:cNvSpPr>
          <p:nvPr/>
        </p:nvSpPr>
        <p:spPr bwMode="auto">
          <a:xfrm>
            <a:off x="5313382" y="3280157"/>
            <a:ext cx="995133" cy="1135368"/>
          </a:xfrm>
          <a:custGeom>
            <a:avLst/>
            <a:gdLst>
              <a:gd name="T0" fmla="+- 0 10800 961"/>
              <a:gd name="T1" fmla="*/ T0 w 19679"/>
              <a:gd name="T2" fmla="*/ 10800 h 21600"/>
              <a:gd name="T3" fmla="+- 0 10800 961"/>
              <a:gd name="T4" fmla="*/ T3 w 19679"/>
              <a:gd name="T5" fmla="*/ 10800 h 21600"/>
              <a:gd name="T6" fmla="+- 0 10800 961"/>
              <a:gd name="T7" fmla="*/ T6 w 19679"/>
              <a:gd name="T8" fmla="*/ 10800 h 21600"/>
              <a:gd name="T9" fmla="+- 0 10800 961"/>
              <a:gd name="T10" fmla="*/ T9 w 19679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1600">
                <a:moveTo>
                  <a:pt x="9838" y="0"/>
                </a:moveTo>
                <a:cubicBezTo>
                  <a:pt x="7321" y="0"/>
                  <a:pt x="4802" y="944"/>
                  <a:pt x="2881" y="2835"/>
                </a:cubicBezTo>
                <a:cubicBezTo>
                  <a:pt x="-961" y="6616"/>
                  <a:pt x="-961" y="12749"/>
                  <a:pt x="2881" y="16530"/>
                </a:cubicBezTo>
                <a:cubicBezTo>
                  <a:pt x="4617" y="18240"/>
                  <a:pt x="6842" y="19168"/>
                  <a:pt x="9114" y="19332"/>
                </a:cubicBezTo>
                <a:cubicBezTo>
                  <a:pt x="8835" y="20154"/>
                  <a:pt x="8369" y="20930"/>
                  <a:pt x="7714" y="21600"/>
                </a:cubicBezTo>
                <a:cubicBezTo>
                  <a:pt x="8791" y="21508"/>
                  <a:pt x="9844" y="21069"/>
                  <a:pt x="10668" y="20282"/>
                </a:cubicBezTo>
                <a:cubicBezTo>
                  <a:pt x="11003" y="19962"/>
                  <a:pt x="11269" y="19602"/>
                  <a:pt x="11482" y="19223"/>
                </a:cubicBezTo>
                <a:cubicBezTo>
                  <a:pt x="13428" y="18900"/>
                  <a:pt x="15295" y="18008"/>
                  <a:pt x="16796" y="16530"/>
                </a:cubicBezTo>
                <a:cubicBezTo>
                  <a:pt x="20638" y="12749"/>
                  <a:pt x="20638" y="6616"/>
                  <a:pt x="16796" y="2835"/>
                </a:cubicBezTo>
                <a:cubicBezTo>
                  <a:pt x="14875" y="944"/>
                  <a:pt x="12356" y="0"/>
                  <a:pt x="9838" y="0"/>
                </a:cubicBezTo>
                <a:close/>
                <a:moveTo>
                  <a:pt x="9838" y="3047"/>
                </a:moveTo>
                <a:cubicBezTo>
                  <a:pt x="11564" y="3047"/>
                  <a:pt x="13290" y="3694"/>
                  <a:pt x="14607" y="4990"/>
                </a:cubicBezTo>
                <a:cubicBezTo>
                  <a:pt x="17240" y="7581"/>
                  <a:pt x="17240" y="11784"/>
                  <a:pt x="14607" y="14375"/>
                </a:cubicBezTo>
                <a:cubicBezTo>
                  <a:pt x="11974" y="16967"/>
                  <a:pt x="7703" y="16967"/>
                  <a:pt x="5070" y="14375"/>
                </a:cubicBezTo>
                <a:cubicBezTo>
                  <a:pt x="2437" y="11784"/>
                  <a:pt x="2437" y="7581"/>
                  <a:pt x="5070" y="4990"/>
                </a:cubicBezTo>
                <a:cubicBezTo>
                  <a:pt x="6387" y="3694"/>
                  <a:pt x="8113" y="3047"/>
                  <a:pt x="9838" y="304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10" name="Freeform: Shape 5"/>
          <p:cNvSpPr>
            <a:spLocks/>
          </p:cNvSpPr>
          <p:nvPr/>
        </p:nvSpPr>
        <p:spPr bwMode="auto">
          <a:xfrm>
            <a:off x="6484329" y="2720352"/>
            <a:ext cx="995506" cy="1131745"/>
          </a:xfrm>
          <a:custGeom>
            <a:avLst/>
            <a:gdLst>
              <a:gd name="T0" fmla="+- 0 10800 961"/>
              <a:gd name="T1" fmla="*/ T0 w 19679"/>
              <a:gd name="T2" fmla="*/ 10352 h 20704"/>
              <a:gd name="T3" fmla="+- 0 10800 961"/>
              <a:gd name="T4" fmla="*/ T3 w 19679"/>
              <a:gd name="T5" fmla="*/ 10352 h 20704"/>
              <a:gd name="T6" fmla="+- 0 10800 961"/>
              <a:gd name="T7" fmla="*/ T6 w 19679"/>
              <a:gd name="T8" fmla="*/ 10352 h 20704"/>
              <a:gd name="T9" fmla="+- 0 10800 961"/>
              <a:gd name="T10" fmla="*/ T9 w 19679"/>
              <a:gd name="T11" fmla="*/ 10352 h 20704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19679" h="20704">
                <a:moveTo>
                  <a:pt x="11963" y="0"/>
                </a:moveTo>
                <a:cubicBezTo>
                  <a:pt x="10886" y="87"/>
                  <a:pt x="9837" y="505"/>
                  <a:pt x="9012" y="1250"/>
                </a:cubicBezTo>
                <a:cubicBezTo>
                  <a:pt x="8596" y="1626"/>
                  <a:pt x="8279" y="2055"/>
                  <a:pt x="8050" y="2513"/>
                </a:cubicBezTo>
                <a:cubicBezTo>
                  <a:pt x="6157" y="2837"/>
                  <a:pt x="4344" y="3678"/>
                  <a:pt x="2881" y="5043"/>
                </a:cubicBezTo>
                <a:cubicBezTo>
                  <a:pt x="-961" y="8625"/>
                  <a:pt x="-961" y="14435"/>
                  <a:pt x="2881" y="18017"/>
                </a:cubicBezTo>
                <a:cubicBezTo>
                  <a:pt x="6723" y="21600"/>
                  <a:pt x="12954" y="21599"/>
                  <a:pt x="16796" y="18017"/>
                </a:cubicBezTo>
                <a:cubicBezTo>
                  <a:pt x="20638" y="14435"/>
                  <a:pt x="20638" y="8625"/>
                  <a:pt x="16796" y="5043"/>
                </a:cubicBezTo>
                <a:cubicBezTo>
                  <a:pt x="15042" y="3408"/>
                  <a:pt x="12790" y="2528"/>
                  <a:pt x="10495" y="2386"/>
                </a:cubicBezTo>
                <a:cubicBezTo>
                  <a:pt x="10761" y="1521"/>
                  <a:pt x="11241" y="697"/>
                  <a:pt x="11963" y="0"/>
                </a:cubicBezTo>
                <a:close/>
                <a:moveTo>
                  <a:pt x="9838" y="5244"/>
                </a:moveTo>
                <a:cubicBezTo>
                  <a:pt x="11564" y="5244"/>
                  <a:pt x="13290" y="5857"/>
                  <a:pt x="14607" y="7085"/>
                </a:cubicBezTo>
                <a:cubicBezTo>
                  <a:pt x="17240" y="9540"/>
                  <a:pt x="17240" y="13521"/>
                  <a:pt x="14607" y="15976"/>
                </a:cubicBezTo>
                <a:cubicBezTo>
                  <a:pt x="11974" y="18431"/>
                  <a:pt x="7703" y="18431"/>
                  <a:pt x="5070" y="15976"/>
                </a:cubicBezTo>
                <a:cubicBezTo>
                  <a:pt x="2437" y="13521"/>
                  <a:pt x="2437" y="9540"/>
                  <a:pt x="5070" y="7085"/>
                </a:cubicBezTo>
                <a:cubicBezTo>
                  <a:pt x="6387" y="5857"/>
                  <a:pt x="8113" y="5244"/>
                  <a:pt x="9838" y="5244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sym typeface="微软雅黑 Light" panose="020B0502040204020203" pitchFamily="34" charset="-122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053064" y="3625341"/>
            <a:ext cx="814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kern="0" dirty="0">
                <a:solidFill>
                  <a:sysClr val="window" lastClr="FFFFFF">
                    <a:lumMod val="50000"/>
                  </a:sysClr>
                </a:solidFill>
                <a:latin typeface="微軟正黑體" pitchFamily="34" charset="-120"/>
                <a:ea typeface="微軟正黑體" pitchFamily="34" charset="-120"/>
              </a:rPr>
              <a:t>第二級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416042" y="3614633"/>
            <a:ext cx="809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kern="0" dirty="0">
                <a:solidFill>
                  <a:sysClr val="window" lastClr="FFFFFF">
                    <a:lumMod val="50000"/>
                  </a:sysClr>
                </a:solidFill>
                <a:latin typeface="微軟正黑體" pitchFamily="34" charset="-120"/>
                <a:ea typeface="微軟正黑體" pitchFamily="34" charset="-120"/>
              </a:rPr>
              <a:t>第四級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6577119" y="3185238"/>
            <a:ext cx="809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kern="0" dirty="0">
                <a:solidFill>
                  <a:sysClr val="window" lastClr="FFFFFF">
                    <a:lumMod val="50000"/>
                  </a:sysClr>
                </a:solidFill>
                <a:latin typeface="微軟正黑體" pitchFamily="34" charset="-120"/>
                <a:ea typeface="微軟正黑體" pitchFamily="34" charset="-120"/>
              </a:rPr>
              <a:t>第五級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745516" y="1699828"/>
            <a:ext cx="450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人員對象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家庭年收入  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學生及父母年收入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1601713" y="2180175"/>
            <a:ext cx="1375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萬以下</a:t>
            </a:r>
            <a:endParaRPr lang="en-US" altLang="zh-TW" sz="1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補助 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16500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元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506740" y="4443271"/>
            <a:ext cx="1907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萬～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萬以下</a:t>
            </a:r>
            <a:endParaRPr lang="en-US" altLang="zh-TW" sz="1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補助 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12500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元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3662690" y="2178996"/>
            <a:ext cx="195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萬～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萬以下</a:t>
            </a:r>
            <a:endParaRPr lang="en-US" altLang="zh-TW" sz="1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補助 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10000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元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853818" y="4443271"/>
            <a:ext cx="1934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萬～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60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萬以下</a:t>
            </a:r>
            <a:endParaRPr lang="en-US" altLang="zh-TW" sz="1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補助 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7500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元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5988487" y="2174911"/>
            <a:ext cx="1987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超過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60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萬～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70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萬以下</a:t>
            </a:r>
            <a:endParaRPr lang="en-US" altLang="zh-TW" sz="1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補助 </a:t>
            </a:r>
            <a:r>
              <a:rPr lang="en-US" altLang="zh-TW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5000</a:t>
            </a:r>
            <a:r>
              <a:rPr lang="zh-TW" altLang="en-US" sz="1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元</a:t>
            </a:r>
          </a:p>
        </p:txBody>
      </p:sp>
      <p:sp>
        <p:nvSpPr>
          <p:cNvPr id="20" name="矩形 19"/>
          <p:cNvSpPr/>
          <p:nvPr/>
        </p:nvSpPr>
        <p:spPr>
          <a:xfrm>
            <a:off x="223311" y="5085184"/>
            <a:ext cx="1684393" cy="143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助學金</a:t>
            </a:r>
            <a:endParaRPr lang="en-US" altLang="zh-TW" dirty="0">
              <a:solidFill>
                <a:schemeClr val="accent3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每學年度申請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 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一次，每年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8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20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日至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10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20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日前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收件。</a:t>
            </a:r>
            <a:endParaRPr lang="zh-TW" altLang="en-US" dirty="0">
              <a:solidFill>
                <a:schemeClr val="accent3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035532" y="5085184"/>
            <a:ext cx="1635737" cy="143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00" lvl="0" indent="-252000" algn="ctr">
              <a:lnSpc>
                <a:spcPts val="2100"/>
              </a:lnSpc>
            </a:pPr>
            <a:r>
              <a:rPr lang="zh-TW" altLang="en-US" dirty="0">
                <a:solidFill>
                  <a:schemeClr val="accent2"/>
                </a:solidFill>
                <a:latin typeface="華康儷中黑" pitchFamily="49" charset="-120"/>
                <a:ea typeface="華康儷中黑" pitchFamily="49" charset="-120"/>
              </a:rPr>
              <a:t>生活助學金</a:t>
            </a:r>
            <a:endParaRPr lang="en-US" altLang="zh-TW" dirty="0">
              <a:solidFill>
                <a:schemeClr val="accent2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6000" lvl="0" indent="-252000" algn="ctr">
              <a:lnSpc>
                <a:spcPts val="2100"/>
              </a:lnSpc>
              <a:spcBef>
                <a:spcPts val="600"/>
              </a:spcBef>
            </a:pPr>
            <a:r>
              <a:rPr lang="zh-TW" altLang="en-US" dirty="0">
                <a:solidFill>
                  <a:schemeClr val="accent2"/>
                </a:solidFill>
                <a:latin typeface="華康儷中黑" pitchFamily="49" charset="-120"/>
                <a:ea typeface="華康儷中黑" pitchFamily="49" charset="-120"/>
              </a:rPr>
              <a:t>每學年度申請一次，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9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日至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9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30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</a:t>
            </a:r>
            <a:r>
              <a:rPr lang="zh-TW" altLang="en-US" dirty="0">
                <a:solidFill>
                  <a:schemeClr val="accent2"/>
                </a:solidFill>
                <a:latin typeface="華康儷中黑" pitchFamily="49" charset="-120"/>
                <a:ea typeface="華康儷中黑" pitchFamily="49" charset="-120"/>
              </a:rPr>
              <a:t>收件。</a:t>
            </a:r>
          </a:p>
        </p:txBody>
      </p:sp>
      <p:sp>
        <p:nvSpPr>
          <p:cNvPr id="22" name="矩形 21"/>
          <p:cNvSpPr/>
          <p:nvPr/>
        </p:nvSpPr>
        <p:spPr>
          <a:xfrm>
            <a:off x="3779914" y="5074112"/>
            <a:ext cx="1470362" cy="1419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00" lvl="0" indent="-342900" algn="ctr">
              <a:lnSpc>
                <a:spcPts val="2000"/>
              </a:lnSpc>
            </a:pPr>
            <a:r>
              <a:rPr lang="zh-TW" altLang="en-US" dirty="0">
                <a:solidFill>
                  <a:srgbClr val="0070C0"/>
                </a:solidFill>
                <a:latin typeface="華康儷中黑" pitchFamily="49" charset="-120"/>
                <a:ea typeface="華康儷中黑" pitchFamily="49" charset="-120"/>
              </a:rPr>
              <a:t>低收入戶</a:t>
            </a:r>
            <a:endParaRPr lang="en-US" altLang="zh-TW" dirty="0">
              <a:solidFill>
                <a:srgbClr val="0070C0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6000" lvl="0" indent="-342900" algn="ctr">
              <a:lnSpc>
                <a:spcPts val="2000"/>
              </a:lnSpc>
            </a:pPr>
            <a:r>
              <a:rPr lang="zh-TW" altLang="en-US" dirty="0">
                <a:solidFill>
                  <a:srgbClr val="0070C0"/>
                </a:solidFill>
                <a:latin typeface="華康儷中黑" pitchFamily="49" charset="-120"/>
                <a:ea typeface="華康儷中黑" pitchFamily="49" charset="-120"/>
              </a:rPr>
              <a:t>免住宿費</a:t>
            </a:r>
            <a:endParaRPr lang="en-US" altLang="zh-TW" dirty="0">
              <a:solidFill>
                <a:srgbClr val="0070C0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6000" lvl="0" indent="-342900" algn="ctr">
              <a:lnSpc>
                <a:spcPts val="2000"/>
              </a:lnSpc>
              <a:spcBef>
                <a:spcPts val="600"/>
              </a:spcBef>
            </a:pPr>
            <a:r>
              <a:rPr lang="zh-TW" altLang="en-US" dirty="0">
                <a:solidFill>
                  <a:srgbClr val="0070C0"/>
                </a:solidFill>
                <a:latin typeface="華康儷中黑" pitchFamily="49" charset="-120"/>
                <a:ea typeface="華康儷中黑" pitchFamily="49" charset="-120"/>
              </a:rPr>
              <a:t>每學期申請</a:t>
            </a:r>
            <a:endParaRPr lang="en-US" altLang="zh-TW" dirty="0">
              <a:solidFill>
                <a:srgbClr val="0070C0"/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6000" lvl="0" indent="-342900" algn="ctr">
              <a:lnSpc>
                <a:spcPts val="2000"/>
              </a:lnSpc>
            </a:pPr>
            <a:r>
              <a:rPr lang="en-US" altLang="zh-TW" dirty="0">
                <a:solidFill>
                  <a:srgbClr val="0070C0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開學後一個月內</a:t>
            </a:r>
            <a:r>
              <a:rPr lang="en-US" altLang="zh-TW" dirty="0">
                <a:solidFill>
                  <a:srgbClr val="0070C0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  <a:r>
              <a:rPr lang="zh-TW" altLang="en-US" dirty="0">
                <a:solidFill>
                  <a:srgbClr val="0070C0"/>
                </a:solidFill>
                <a:latin typeface="華康儷中黑" pitchFamily="49" charset="-120"/>
                <a:ea typeface="華康儷中黑" pitchFamily="49" charset="-120"/>
              </a:rPr>
              <a:t> 。</a:t>
            </a:r>
            <a:endParaRPr lang="en-US" altLang="zh-TW" dirty="0">
              <a:solidFill>
                <a:srgbClr val="0070C0"/>
              </a:solidFill>
              <a:latin typeface="華康儷中黑" pitchFamily="49" charset="-120"/>
              <a:ea typeface="華康儷中黑" pitchFamily="49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569992" y="5060418"/>
            <a:ext cx="1161084" cy="14086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dirty="0">
                <a:solidFill>
                  <a:srgbClr val="FF4343"/>
                </a:solidFill>
                <a:latin typeface="華康儷中黑" pitchFamily="49" charset="-120"/>
                <a:ea typeface="華康儷中黑" pitchFamily="49" charset="-120"/>
              </a:rPr>
              <a:t>急難慰問金申請</a:t>
            </a:r>
            <a:endParaRPr lang="en-US" altLang="zh-TW" dirty="0">
              <a:solidFill>
                <a:srgbClr val="FF4343"/>
              </a:solidFill>
              <a:latin typeface="華康儷中黑" pitchFamily="49" charset="-120"/>
              <a:ea typeface="華康儷中黑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隨到隨辦</a:t>
            </a:r>
            <a:endParaRPr lang="zh-TW" altLang="en-US" sz="1600" dirty="0"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377650" y="5061156"/>
            <a:ext cx="2063793" cy="14540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900CC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校外住宿租金補貼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algn="ctr">
              <a:spcBef>
                <a:spcPts val="600"/>
              </a:spcBef>
            </a:pP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每學期申請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algn="ctr"/>
            <a:r>
              <a:rPr lang="zh-TW" altLang="en-US" sz="1400" dirty="0">
                <a:solidFill>
                  <a:schemeClr val="accent2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上學期</a:t>
            </a:r>
            <a:r>
              <a:rPr lang="zh-TW" altLang="en-US" sz="1400" dirty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9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10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日至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10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20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日前</a:t>
            </a:r>
            <a:r>
              <a:rPr lang="zh-TW" altLang="en-US" sz="1400" dirty="0">
                <a:solidFill>
                  <a:schemeClr val="accent2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收件。</a:t>
            </a:r>
            <a:endParaRPr lang="en-US" altLang="zh-TW" sz="1400" dirty="0">
              <a:solidFill>
                <a:schemeClr val="accent2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algn="ctr"/>
            <a:r>
              <a:rPr lang="zh-TW" altLang="en-US" sz="1400" dirty="0">
                <a:solidFill>
                  <a:schemeClr val="accent2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下學期</a:t>
            </a:r>
            <a:r>
              <a:rPr lang="zh-TW" altLang="en-US" sz="1400" dirty="0">
                <a:solidFill>
                  <a:schemeClr val="accent2">
                    <a:lumMod val="75000"/>
                  </a:schemeClr>
                </a:solidFill>
                <a:latin typeface="新細明體"/>
              </a:rPr>
              <a:t>：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2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10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日至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3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月</a:t>
            </a:r>
            <a:r>
              <a:rPr lang="en-US" altLang="zh-TW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20</a:t>
            </a:r>
            <a:r>
              <a:rPr lang="zh-TW" altLang="en-US" sz="14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日前</a:t>
            </a:r>
            <a:r>
              <a:rPr lang="zh-TW" altLang="en-US" sz="1400" dirty="0">
                <a:solidFill>
                  <a:schemeClr val="accent2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收件。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616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34" y="194655"/>
            <a:ext cx="7821613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568535" y="4461814"/>
            <a:ext cx="271804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傷病住院者（檢附診斷證明書，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住院日期需連續滿 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7 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天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含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以上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，住院申請 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 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年 </a:t>
            </a:r>
            <a:r>
              <a:rPr lang="en-US" altLang="zh-TW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1 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次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為限）</a:t>
            </a:r>
          </a:p>
        </p:txBody>
      </p:sp>
      <p:sp>
        <p:nvSpPr>
          <p:cNvPr id="7" name="矩形 6"/>
          <p:cNvSpPr/>
          <p:nvPr/>
        </p:nvSpPr>
        <p:spPr>
          <a:xfrm>
            <a:off x="3118818" y="4461814"/>
            <a:ext cx="2457766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死亡者（檢附死亡證明書或相驗屍體證明）</a:t>
            </a:r>
          </a:p>
        </p:txBody>
      </p:sp>
      <p:sp>
        <p:nvSpPr>
          <p:cNvPr id="8" name="矩形 7"/>
          <p:cNvSpPr/>
          <p:nvPr/>
        </p:nvSpPr>
        <p:spPr>
          <a:xfrm>
            <a:off x="5778346" y="4411377"/>
            <a:ext cx="2505552" cy="202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符合全民健保重大傷病標準者（檢附健保署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-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全民健康保險重大傷病核定審查通知書，有效期間內皆可申請</a:t>
            </a:r>
            <a:r>
              <a:rPr lang="zh-TW" altLang="en-US" sz="2400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）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563888" y="5468243"/>
            <a:ext cx="2448272" cy="134513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19872" y="5502248"/>
            <a:ext cx="2448272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學生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發生意外事故或傷病：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所得合計逾百萬、財產逾千萬不予核給</a:t>
            </a:r>
            <a:r>
              <a:rPr lang="en-US" altLang="zh-TW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</a:p>
        </p:txBody>
      </p:sp>
      <p:sp>
        <p:nvSpPr>
          <p:cNvPr id="13" name="橢圓 12"/>
          <p:cNvSpPr/>
          <p:nvPr/>
        </p:nvSpPr>
        <p:spPr>
          <a:xfrm>
            <a:off x="1331640" y="2498624"/>
            <a:ext cx="1512168" cy="1512962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3815916" y="2498624"/>
            <a:ext cx="1512168" cy="1512962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6275038" y="2522272"/>
            <a:ext cx="1512168" cy="1512962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6" name="直線接點 15"/>
          <p:cNvCxnSpPr/>
          <p:nvPr/>
        </p:nvCxnSpPr>
        <p:spPr>
          <a:xfrm>
            <a:off x="0" y="4275088"/>
            <a:ext cx="192675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2033724" y="421155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接點 17"/>
          <p:cNvCxnSpPr/>
          <p:nvPr/>
        </p:nvCxnSpPr>
        <p:spPr>
          <a:xfrm>
            <a:off x="2267744" y="4275088"/>
            <a:ext cx="216024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421" y="4210794"/>
            <a:ext cx="12858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直線接點 19"/>
          <p:cNvCxnSpPr/>
          <p:nvPr/>
        </p:nvCxnSpPr>
        <p:spPr>
          <a:xfrm flipV="1">
            <a:off x="4788024" y="4254567"/>
            <a:ext cx="2087750" cy="854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828" y="4194547"/>
            <a:ext cx="12858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直線接點 24"/>
          <p:cNvCxnSpPr/>
          <p:nvPr/>
        </p:nvCxnSpPr>
        <p:spPr>
          <a:xfrm>
            <a:off x="7129795" y="4243455"/>
            <a:ext cx="2088232" cy="854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1331640" y="2931939"/>
            <a:ext cx="152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核給新台幣 </a:t>
            </a:r>
            <a:r>
              <a:rPr lang="en-US" altLang="zh-TW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1 </a:t>
            </a:r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萬元整</a:t>
            </a:r>
            <a:r>
              <a:rPr lang="zh-TW" altLang="en-US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。</a:t>
            </a:r>
            <a:endParaRPr lang="zh-TW" altLang="en-US" dirty="0">
              <a:solidFill>
                <a:srgbClr val="1F497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838745" y="2931938"/>
            <a:ext cx="152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核給新台幣 </a:t>
            </a:r>
            <a:r>
              <a:rPr lang="en-US" altLang="zh-TW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1 </a:t>
            </a:r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萬元整</a:t>
            </a:r>
            <a:r>
              <a:rPr lang="zh-TW" altLang="en-US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。</a:t>
            </a:r>
            <a:endParaRPr lang="zh-TW" altLang="en-US" dirty="0">
              <a:solidFill>
                <a:srgbClr val="1F497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335301" y="2953857"/>
            <a:ext cx="152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核給新台幣 </a:t>
            </a:r>
            <a:r>
              <a:rPr lang="en-US" altLang="zh-TW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2 </a:t>
            </a:r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萬元整</a:t>
            </a:r>
            <a:r>
              <a:rPr lang="zh-TW" altLang="en-US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。</a:t>
            </a:r>
            <a:endParaRPr lang="zh-TW" altLang="en-US" dirty="0">
              <a:solidFill>
                <a:srgbClr val="1F497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262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77" y="-115888"/>
            <a:ext cx="91821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1331640" y="2204864"/>
            <a:ext cx="1512168" cy="1512962"/>
          </a:xfrm>
          <a:prstGeom prst="ellipse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2192995"/>
            <a:ext cx="1543050" cy="15367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166418"/>
            <a:ext cx="1543050" cy="15367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接點 5"/>
          <p:cNvCxnSpPr/>
          <p:nvPr/>
        </p:nvCxnSpPr>
        <p:spPr>
          <a:xfrm>
            <a:off x="-19050" y="4077072"/>
            <a:ext cx="192675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2267744" y="4077072"/>
            <a:ext cx="216024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V="1">
            <a:off x="4788024" y="4068527"/>
            <a:ext cx="2016224" cy="854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7164288" y="4068527"/>
            <a:ext cx="2088232" cy="854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橢圓 20"/>
          <p:cNvSpPr/>
          <p:nvPr/>
        </p:nvSpPr>
        <p:spPr>
          <a:xfrm>
            <a:off x="2033724" y="401452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912" y="4004234"/>
            <a:ext cx="12858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15" y="4014528"/>
            <a:ext cx="12858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矩形 28"/>
          <p:cNvSpPr/>
          <p:nvPr/>
        </p:nvSpPr>
        <p:spPr>
          <a:xfrm>
            <a:off x="136104" y="4381946"/>
            <a:ext cx="3355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(1)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失蹤 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6 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個月以上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檢附 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3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 個月內之失蹤人口協尋紀錄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</a:p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(2)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入獄服刑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(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檢附在監執行證明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)</a:t>
            </a:r>
          </a:p>
          <a:p>
            <a:pPr marL="342900" lvl="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(3)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非自願性離職者（檢附失業勞工認定給付收據）</a:t>
            </a:r>
          </a:p>
        </p:txBody>
      </p:sp>
      <p:sp>
        <p:nvSpPr>
          <p:cNvPr id="30" name="矩形 29"/>
          <p:cNvSpPr/>
          <p:nvPr/>
        </p:nvSpPr>
        <p:spPr>
          <a:xfrm>
            <a:off x="1327610" y="2638178"/>
            <a:ext cx="1520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核給新台幣 </a:t>
            </a:r>
            <a:r>
              <a:rPr lang="en-US" altLang="zh-TW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1 </a:t>
            </a:r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萬元整</a:t>
            </a:r>
            <a:r>
              <a:rPr lang="zh-TW" altLang="en-US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。</a:t>
            </a:r>
            <a:endParaRPr lang="zh-TW" altLang="en-US" dirty="0">
              <a:solidFill>
                <a:srgbClr val="1F497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073560" y="4381945"/>
            <a:ext cx="299687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符合全民健保重大傷病標準者（檢附健保署</a:t>
            </a: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-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全民健康保險重大傷病核定審查通知書，有效期間內皆可申請）</a:t>
            </a:r>
          </a:p>
        </p:txBody>
      </p:sp>
      <p:sp>
        <p:nvSpPr>
          <p:cNvPr id="32" name="矩形 31"/>
          <p:cNvSpPr/>
          <p:nvPr/>
        </p:nvSpPr>
        <p:spPr>
          <a:xfrm>
            <a:off x="3864943" y="2638179"/>
            <a:ext cx="1412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核給新台幣 </a:t>
            </a:r>
            <a:r>
              <a:rPr lang="en-US" altLang="zh-TW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2 </a:t>
            </a:r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萬元整</a:t>
            </a:r>
          </a:p>
        </p:txBody>
      </p:sp>
      <p:sp>
        <p:nvSpPr>
          <p:cNvPr id="33" name="矩形 32"/>
          <p:cNvSpPr/>
          <p:nvPr/>
        </p:nvSpPr>
        <p:spPr>
          <a:xfrm>
            <a:off x="5710428" y="4343047"/>
            <a:ext cx="2578559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altLang="zh-TW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dirty="0">
                <a:solidFill>
                  <a:srgbClr val="7030A0"/>
                </a:solidFill>
                <a:latin typeface="華康儷中黑" pitchFamily="49" charset="-120"/>
                <a:ea typeface="華康儷中黑" pitchFamily="49" charset="-120"/>
              </a:rPr>
              <a:t>死亡者（檢附死亡證明書或相驗屍體證明）</a:t>
            </a:r>
          </a:p>
        </p:txBody>
      </p:sp>
      <p:sp>
        <p:nvSpPr>
          <p:cNvPr id="34" name="矩形 33"/>
          <p:cNvSpPr/>
          <p:nvPr/>
        </p:nvSpPr>
        <p:spPr>
          <a:xfrm>
            <a:off x="6297301" y="2611602"/>
            <a:ext cx="1404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核給新台幣 </a:t>
            </a:r>
            <a:r>
              <a:rPr lang="en-US" altLang="zh-TW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2 </a:t>
            </a:r>
            <a:r>
              <a:rPr lang="zh-TW" altLang="en-US" b="1" dirty="0">
                <a:solidFill>
                  <a:srgbClr val="1F497D"/>
                </a:solidFill>
                <a:latin typeface="華康儷中黑" pitchFamily="49" charset="-120"/>
                <a:ea typeface="華康儷中黑" pitchFamily="49" charset="-120"/>
              </a:rPr>
              <a:t>萬元整</a:t>
            </a:r>
          </a:p>
        </p:txBody>
      </p:sp>
      <p:sp>
        <p:nvSpPr>
          <p:cNvPr id="35" name="矩形 34"/>
          <p:cNvSpPr/>
          <p:nvPr/>
        </p:nvSpPr>
        <p:spPr>
          <a:xfrm>
            <a:off x="705466" y="1729375"/>
            <a:ext cx="6358536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20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參考</a:t>
            </a:r>
            <a:r>
              <a:rPr lang="en-US" altLang="zh-TW" sz="20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『</a:t>
            </a:r>
            <a:r>
              <a:rPr lang="zh-TW" altLang="en-US" sz="2800" u="sng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教育部學產基金設置急難慰問金</a:t>
            </a:r>
            <a:r>
              <a:rPr lang="zh-TW" altLang="en-US" sz="20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 </a:t>
            </a:r>
            <a:r>
              <a:rPr lang="en-US" altLang="zh-TW" sz="2000" dirty="0">
                <a:solidFill>
                  <a:srgbClr val="008000"/>
                </a:solidFill>
                <a:latin typeface="華康儷中黑" pitchFamily="49" charset="-120"/>
                <a:ea typeface="華康儷中黑" pitchFamily="49" charset="-120"/>
              </a:rPr>
              <a:t>』</a:t>
            </a:r>
          </a:p>
        </p:txBody>
      </p:sp>
      <p:sp>
        <p:nvSpPr>
          <p:cNvPr id="36" name="矩形 35"/>
          <p:cNvSpPr/>
          <p:nvPr/>
        </p:nvSpPr>
        <p:spPr>
          <a:xfrm>
            <a:off x="1070447" y="1074340"/>
            <a:ext cx="3775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zh-TW" altLang="en-US" sz="4000" u="sng" dirty="0">
                <a:solidFill>
                  <a:srgbClr val="FF0000"/>
                </a:solidFill>
                <a:latin typeface="華康儷中黑" pitchFamily="49" charset="-120"/>
                <a:ea typeface="華康儷中黑" pitchFamily="49" charset="-120"/>
              </a:rPr>
              <a:t>學生急難慰問金</a:t>
            </a:r>
            <a:endParaRPr lang="en-US" altLang="zh-TW" sz="3600" u="sng" dirty="0">
              <a:solidFill>
                <a:prstClr val="black"/>
              </a:solidFill>
              <a:latin typeface="華康儷中黑" pitchFamily="49" charset="-120"/>
              <a:ea typeface="華康儷中黑" pitchFamily="49" charset="-12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76" y="116632"/>
            <a:ext cx="77724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矩形 37"/>
          <p:cNvSpPr/>
          <p:nvPr/>
        </p:nvSpPr>
        <p:spPr>
          <a:xfrm>
            <a:off x="6228185" y="5301208"/>
            <a:ext cx="2448272" cy="15121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868144" y="5349476"/>
            <a:ext cx="293652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sz="2000" dirty="0">
                <a:solidFill>
                  <a:srgbClr val="CC00CC"/>
                </a:solidFill>
                <a:latin typeface="華康儷中黑" pitchFamily="49" charset="-120"/>
                <a:ea typeface="華康儷中黑" pitchFamily="49" charset="-120"/>
              </a:rPr>
              <a:t>父或母</a:t>
            </a:r>
            <a:r>
              <a:rPr lang="zh-TW" altLang="en-US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或監護人有下列情形：</a:t>
            </a:r>
            <a:endParaRPr lang="en-US" altLang="zh-TW" sz="2000" dirty="0">
              <a:solidFill>
                <a:schemeClr val="accent3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所得合計逾百萬、</a:t>
            </a:r>
            <a:endParaRPr lang="en-US" altLang="zh-TW" sz="2000" dirty="0">
              <a:solidFill>
                <a:schemeClr val="accent3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財產逾千萬</a:t>
            </a:r>
            <a:endParaRPr lang="en-US" altLang="zh-TW" sz="2000" dirty="0">
              <a:solidFill>
                <a:schemeClr val="accent3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	</a:t>
            </a:r>
            <a:r>
              <a:rPr lang="zh-TW" altLang="en-US" sz="2000" dirty="0">
                <a:solidFill>
                  <a:schemeClr val="accent3">
                    <a:lumMod val="75000"/>
                  </a:schemeClr>
                </a:solidFill>
                <a:latin typeface="華康儷中黑" pitchFamily="49" charset="-120"/>
                <a:ea typeface="華康儷中黑" pitchFamily="49" charset="-120"/>
              </a:rPr>
              <a:t>不予核給</a:t>
            </a:r>
            <a:endParaRPr lang="en-US" altLang="zh-TW" sz="2000" dirty="0">
              <a:solidFill>
                <a:schemeClr val="accent3">
                  <a:lumMod val="75000"/>
                </a:schemeClr>
              </a:solidFill>
              <a:latin typeface="華康儷中黑" pitchFamily="49" charset="-120"/>
              <a:ea typeface="華康儷中黑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9587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2181</TotalTime>
  <Words>1613</Words>
  <Application>Microsoft Office PowerPoint</Application>
  <PresentationFormat>如螢幕大小 (4:3)</PresentationFormat>
  <Paragraphs>253</Paragraphs>
  <Slides>20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4" baseType="lpstr">
      <vt:lpstr>Gulim</vt:lpstr>
      <vt:lpstr>微软雅黑</vt:lpstr>
      <vt:lpstr>宋体</vt:lpstr>
      <vt:lpstr>全真顏體</vt:lpstr>
      <vt:lpstr>華康儷中黑</vt:lpstr>
      <vt:lpstr>超研澤新中特黑</vt:lpstr>
      <vt:lpstr>微软雅黑 Light</vt:lpstr>
      <vt:lpstr>微軟正黑體</vt:lpstr>
      <vt:lpstr>新細明體</vt:lpstr>
      <vt:lpstr>Arial</vt:lpstr>
      <vt:lpstr>Calibri</vt:lpstr>
      <vt:lpstr>Times New Roman</vt:lpstr>
      <vt:lpstr>Wingdings</vt:lpstr>
      <vt:lpstr>Office 佈景主題</vt:lpstr>
      <vt:lpstr>PowerPoint 簡報</vt:lpstr>
      <vt:lpstr>生活事務組之服務業務(1/9)</vt:lpstr>
      <vt:lpstr>PowerPoint 簡報</vt:lpstr>
      <vt:lpstr>生活事務組之服務業務(2/9) </vt:lpstr>
      <vt:lpstr>PowerPoint 簡報</vt:lpstr>
      <vt:lpstr>PowerPoint 簡報</vt:lpstr>
      <vt:lpstr>生活事務組之服務業務(5/9)</vt:lpstr>
      <vt:lpstr>PowerPoint 簡報</vt:lpstr>
      <vt:lpstr>PowerPoint 簡報</vt:lpstr>
      <vt:lpstr>生活事務組之服務業務(7/9)</vt:lpstr>
      <vt:lpstr>PowerPoint 簡報</vt:lpstr>
      <vt:lpstr>生活事務組之服務業務(8/9)</vt:lpstr>
      <vt:lpstr>PowerPoint 簡報</vt:lpstr>
      <vt:lpstr>PowerPoint 簡報</vt:lpstr>
      <vt:lpstr>PowerPoint 簡報</vt:lpstr>
      <vt:lpstr>PowerPoint 簡報</vt:lpstr>
      <vt:lpstr>PowerPoint 簡報</vt:lpstr>
      <vt:lpstr>生活事務組之服務業務(9/9)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MD710</dc:creator>
  <cp:lastModifiedBy>生活事務組</cp:lastModifiedBy>
  <cp:revision>201</cp:revision>
  <cp:lastPrinted>2020-08-07T02:35:10Z</cp:lastPrinted>
  <dcterms:created xsi:type="dcterms:W3CDTF">2013-09-11T08:41:42Z</dcterms:created>
  <dcterms:modified xsi:type="dcterms:W3CDTF">2024-08-12T03:00:00Z</dcterms:modified>
</cp:coreProperties>
</file>